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4" r:id="rId16"/>
    <p:sldId id="275" r:id="rId17"/>
    <p:sldId id="276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8496DE7-18DE-4C38-A25F-D5BC8F5DBDBD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0"/>
            <p14:sldId id="274"/>
            <p14:sldId id="275"/>
            <p14:sldId id="276"/>
            <p14:sldId id="272"/>
          </p14:sldIdLst>
        </p14:section>
        <p14:section name="Раздел без заголовка" id="{9FBADC54-EE0A-4CBD-BC70-7DB1F977D2D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5CEB4-8E9C-48D4-AF07-93669732D8B1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A147-BC28-4566-A74F-3704467F7975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5CEB4-8E9C-48D4-AF07-93669732D8B1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A147-BC28-4566-A74F-3704467F7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5CEB4-8E9C-48D4-AF07-93669732D8B1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A147-BC28-4566-A74F-3704467F7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5CEB4-8E9C-48D4-AF07-93669732D8B1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A147-BC28-4566-A74F-3704467F7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5CEB4-8E9C-48D4-AF07-93669732D8B1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A147-BC28-4566-A74F-3704467F797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5CEB4-8E9C-48D4-AF07-93669732D8B1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A147-BC28-4566-A74F-3704467F7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5CEB4-8E9C-48D4-AF07-93669732D8B1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A147-BC28-4566-A74F-3704467F797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5CEB4-8E9C-48D4-AF07-93669732D8B1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A147-BC28-4566-A74F-3704467F7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5CEB4-8E9C-48D4-AF07-93669732D8B1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A147-BC28-4566-A74F-3704467F7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5CEB4-8E9C-48D4-AF07-93669732D8B1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A147-BC28-4566-A74F-3704467F7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37F5CEB4-8E9C-48D4-AF07-93669732D8B1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3E4FA147-BC28-4566-A74F-3704467F79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7F5CEB4-8E9C-48D4-AF07-93669732D8B1}" type="datetimeFigureOut">
              <a:rPr lang="ru-RU" smtClean="0"/>
              <a:t>03.06.2026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3E4FA147-BC28-4566-A74F-3704467F797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eksekb.ru/" TargetMode="External"/><Relationship Id="rId2" Type="http://schemas.openxmlformats.org/officeDocument/2006/relationships/hyperlink" Target="mailto:o_gubanov@mail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48872" cy="2301240"/>
          </a:xfrm>
        </p:spPr>
        <p:txBody>
          <a:bodyPr/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GPUDIGITALLAB –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платформа для моделирования технологических процессов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501008"/>
            <a:ext cx="6480048" cy="1752600"/>
          </a:xfrm>
        </p:spPr>
        <p:txBody>
          <a:bodyPr>
            <a:norm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Высокопроизводительные вычислительные комплексы как основа технологической независимости страны</a:t>
            </a:r>
          </a:p>
        </p:txBody>
      </p:sp>
    </p:spTree>
    <p:extLst>
      <p:ext uri="{BB962C8B-B14F-4D97-AF65-F5344CB8AC3E}">
        <p14:creationId xmlns:p14="http://schemas.microsoft.com/office/powerpoint/2010/main" val="1609415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программирования 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анимации визуализирует результаты научного эксперимента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5" y="908720"/>
            <a:ext cx="5500673" cy="4525963"/>
          </a:xfrm>
        </p:spPr>
        <p:txBody>
          <a:bodyPr>
            <a:normAutofit fontScale="47500" lnSpcReduction="20000"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программирования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анимации принимает 2 файла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json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JSON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файл содержит выходные данные научного исследования. Второй файл это конфигурация визуального представления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анимации создает пустую сцену для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отрисовки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результатов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сцене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отрисовываются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модели. Каждая модель может быть либо статической, либо скелетной. Каждая скелетная модель это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актор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сцены. Она имеет подключенный список задач.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воспроизведения анимации работа каждого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актора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выполняется в отдельном потоке центрального процессора.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поток центрального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центрального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процессора следит за взаимодействием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акторов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Последний поток записывает анимации в видеофайл с расширением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avi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.mp4.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видеотрансляции позволяет транслировать видео технологического процесса группе пользователей через облачную службу, развернутой на портале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Microsoft Azure.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5508104" y="5032873"/>
            <a:ext cx="3168352" cy="1844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одержание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avatars.mds.yandex.net/i?id=f3ca25420df60568ea1ff467849d1c05da286737-10304277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273630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534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платформы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GPUDigitalLab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инструмента контроля технологического процесса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2436" y="1196752"/>
            <a:ext cx="6099448" cy="4525963"/>
          </a:xfrm>
        </p:spPr>
        <p:txBody>
          <a:bodyPr>
            <a:noAutofit/>
          </a:bodyPr>
          <a:lstStyle/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 получает информацию о технологическом процессе от АСУТП производственного предприятия и реляционной базы данных. Система компьютерного зрения получает видеоматериал от системы видео-наблюдения.</a:t>
            </a:r>
          </a:p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процессор принимает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файла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JSON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Первый файл содержит параметры эксперимента, второй файл содержит исходные данные эксперимента из базы данных и АСУТП.</a:t>
            </a:r>
          </a:p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компьютерного зрения анализирует видеоматериал процесса с помощью линейки алгоритмов. Результат работы алгоритмов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сохраяется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формат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JSON.</a:t>
            </a:r>
          </a:p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процессор принимает результат работы системы компьютерного зрения и исходные данные технологического процесса. На основе полученных данных запускается линейка алгоритмов технологического процесса. Работа каждого алгоритма контролируется Машиной состояний. Результат работы алгоритма сохраняется в формат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JSON</a:t>
            </a:r>
          </a:p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анимации принимает на вход 2 файла 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JSON.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файл это конфигурация визуального представления, второй файл это выходные данные, полученные в результате работы расчетного инструмента.</a:t>
            </a:r>
          </a:p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этих данных запускается визуализация технологического процесса. Эта визуализация сохраняется в видеоматериал.</a:t>
            </a:r>
          </a:p>
          <a:p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конструктор принимает результаты работы модели технологического процесса в формате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json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 сохраняет результаты работы модели в базе данных и интегрирует данные с АСУТП. Система АСУТП использует полученные данные для настройки оборудования предприятия с числовым и программным управлением</a:t>
            </a:r>
            <a:r>
              <a:rPr lang="ru-RU" sz="1200" dirty="0"/>
              <a:t>. </a:t>
            </a:r>
          </a:p>
        </p:txBody>
      </p:sp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475544" y="5373216"/>
            <a:ext cx="2736304" cy="126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</a:t>
            </a:r>
            <a:r>
              <a:rPr lang="ru-RU" b="1" dirty="0" err="1"/>
              <a:t>одержание</a:t>
            </a:r>
            <a:endParaRPr lang="ru-RU" b="1" dirty="0"/>
          </a:p>
        </p:txBody>
      </p:sp>
      <p:pic>
        <p:nvPicPr>
          <p:cNvPr id="7170" name="Picture 2" descr="https://avatars.mds.yandex.net/i?id=d5e6391bf42e69bd0477e5a93be46c257585fdaa-7777855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2816312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140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платформы </a:t>
            </a:r>
            <a:r>
              <a:rPr lang="en-US" sz="3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GPUDigtalLab</a:t>
            </a:r>
            <a:r>
              <a:rPr lang="en-US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инструмента моделирования бизнес-процесса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0428" y="1268760"/>
            <a:ext cx="6387480" cy="4525963"/>
          </a:xfrm>
        </p:spPr>
        <p:txBody>
          <a:bodyPr>
            <a:normAutofit fontScale="25000" lnSpcReduction="20000"/>
          </a:bodyPr>
          <a:lstStyle/>
          <a:p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 получает информацию о бизнес процессе от </a:t>
            </a:r>
            <a:r>
              <a:rPr lang="en-US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CRM 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предприятия и реляционной базы данных. Система компьютерного зрения получает видеоматериал от системы видео-наблюдения.</a:t>
            </a:r>
          </a:p>
          <a:p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процессор принимает </a:t>
            </a:r>
            <a:r>
              <a:rPr lang="en-US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файла </a:t>
            </a:r>
            <a:r>
              <a:rPr lang="en-US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JSON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Первый файл содержит параметры эксперимента, второй файл содержит исходные данные эксперимента из базы данных и </a:t>
            </a:r>
            <a:r>
              <a:rPr lang="en-US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CRM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компьютерного зрения анализирует видеоматериал процесса с помощью линейки алгоритмов. Результат работы алгоритмов сохраняется в формат </a:t>
            </a:r>
            <a:r>
              <a:rPr lang="en-US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JSON.</a:t>
            </a:r>
          </a:p>
          <a:p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процессор принимает результат работы системы компьютерного зрения и исходные данные технологического процесса. На основе полученных данных запускается линейка алгоритмов технологического процесса. </a:t>
            </a:r>
            <a:r>
              <a:rPr lang="ru-RU" sz="5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Рабонта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каждого алгоритма контролируется Машиной состояний. Результат работы алгоритма сохраняется в формат </a:t>
            </a:r>
            <a:r>
              <a:rPr lang="en-US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JSON</a:t>
            </a:r>
          </a:p>
          <a:p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en-US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анимации принимает на вход 2 файла </a:t>
            </a:r>
            <a:r>
              <a:rPr lang="en-US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JSON. 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файл это конфигурация визуального представления, второй файл это выходные данные, полученные в результате работы расчетного инструмента.</a:t>
            </a:r>
          </a:p>
          <a:p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этих данных запускается визуализация технологического процесса. Эта визуализация сохраняется в видеоматериал.</a:t>
            </a:r>
          </a:p>
          <a:p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конструктор принимает результаты работы модели технологического процесса в формате </a:t>
            </a:r>
            <a:r>
              <a:rPr lang="en-US" sz="5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json</a:t>
            </a:r>
            <a:r>
              <a:rPr lang="en-US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 сохраняет результаты работы модели в базе данных и интегрирует данные с </a:t>
            </a:r>
            <a:r>
              <a:rPr lang="ru-RU" sz="5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Система С</a:t>
            </a:r>
            <a:r>
              <a:rPr lang="en-US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 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 полученные данные для настройки работы предприятия</a:t>
            </a:r>
          </a:p>
          <a:p>
            <a:endParaRPr lang="ru-RU" b="1" i="1" dirty="0"/>
          </a:p>
        </p:txBody>
      </p:sp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395536" y="5157192"/>
            <a:ext cx="2160240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</a:t>
            </a:r>
            <a:r>
              <a:rPr lang="ru-RU" b="1" dirty="0" err="1"/>
              <a:t>одержание</a:t>
            </a:r>
            <a:endParaRPr lang="ru-RU" b="1" dirty="0"/>
          </a:p>
        </p:txBody>
      </p:sp>
      <p:pic>
        <p:nvPicPr>
          <p:cNvPr id="8194" name="Picture 2" descr="https://avatars.mds.yandex.net/i?id=1e4d03b575470b30b6384fa941142ee563ec5dbb-3085830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2544217" cy="17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272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технологии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GPUDigitalLab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моделирования научно-технического эксперимента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5026" y="1196752"/>
            <a:ext cx="6459488" cy="4525963"/>
          </a:xfrm>
        </p:spPr>
        <p:txBody>
          <a:bodyPr>
            <a:normAutofit fontScale="47500" lnSpcReduction="20000"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Ученый работает с информационной системой. Используя ее, он заполняет разделы базы данных о проводимом научном исследовании.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эксперимента активируется ученым со стороны информационной системы. Данные в формате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json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поступают на уровень центрального процессора.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процессор принимает данные и запускает цикл обработки эксперимента.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система компьютерного зрения выполняет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препроцессинг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графической информации в видео изображений и видеоматериалов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Центральный процессор запускает основной расчетный цикл научного эксперимента, который управляется машиной Состояний или машиной Тьюринга.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3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визуализации принимает выходные данные эксперимента и запускает визуализацию исследования в виде анимации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моделей или системы частиц.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Синхронизация Центрального процессора с системой компьютерного зрения и системой визуализации процессов позволяет проводить научные исследования в реальном времени.</a:t>
            </a:r>
          </a:p>
        </p:txBody>
      </p:sp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5580112" y="4941168"/>
            <a:ext cx="3168352" cy="1844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одержание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avatars.mds.yandex.net/i?id=8decb0843db178f9fc133588279d8db373d2cd30-7068603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96752"/>
            <a:ext cx="2376264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128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/>
              <a:t>Интеграция вычислительного центра с  Физико-Техническим Институтом Уральского Федерального Университета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6920" y="1273322"/>
            <a:ext cx="6147079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Мы предполагаем, что работа создаваемого центра будет интегрирована с научными лабораториями технических факультетов Уральского Федерального Университета и Академией Наук.</a:t>
            </a:r>
          </a:p>
          <a:p>
            <a:r>
              <a:rPr lang="ru-RU" dirty="0"/>
              <a:t>Ученые смогут использовать данный центр для обучения студентов основам технологических и бизнес процессов.</a:t>
            </a:r>
          </a:p>
          <a:p>
            <a:r>
              <a:rPr lang="ru-RU" dirty="0"/>
              <a:t>Студенты смогут использовать данный центр для создания </a:t>
            </a:r>
            <a:r>
              <a:rPr lang="ru-RU" dirty="0" err="1"/>
              <a:t>стартапов</a:t>
            </a:r>
            <a:r>
              <a:rPr lang="ru-RU" dirty="0"/>
              <a:t> по созданию новых наукоемких программных продуктов. Руководителями </a:t>
            </a:r>
            <a:r>
              <a:rPr lang="ru-RU" dirty="0" err="1"/>
              <a:t>стартапов</a:t>
            </a:r>
            <a:r>
              <a:rPr lang="ru-RU" dirty="0"/>
              <a:t> смогут быть как профессора, так и студенты старших курсов.</a:t>
            </a:r>
          </a:p>
        </p:txBody>
      </p:sp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5580112" y="5445224"/>
            <a:ext cx="3168352" cy="1412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Содержание</a:t>
            </a:r>
          </a:p>
        </p:txBody>
      </p:sp>
      <p:pic>
        <p:nvPicPr>
          <p:cNvPr id="11266" name="Picture 2" descr="https://avatars.mds.yandex.net/i?id=f06da4cc0a81e5b465d00f5966d9912e2ce4fae9-4033370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297034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avatars.mds.yandex.net/i?id=865143e10d4e2963714613077e6a5e9fb99b1540-4366165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5" y="4005064"/>
            <a:ext cx="314985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236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Реализованная Система контроля чистоты помещений</a:t>
            </a:r>
          </a:p>
        </p:txBody>
      </p:sp>
      <p:pic>
        <p:nvPicPr>
          <p:cNvPr id="4" name="Измерительный_инструмент_машинного_зрения_опыт_с_каплей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399" y="1953072"/>
            <a:ext cx="8050089" cy="4212232"/>
          </a:xfrm>
        </p:spPr>
      </p:pic>
    </p:spTree>
    <p:extLst>
      <p:ext uri="{BB962C8B-B14F-4D97-AF65-F5344CB8AC3E}">
        <p14:creationId xmlns:p14="http://schemas.microsoft.com/office/powerpoint/2010/main" val="54197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2207"/>
            <a:ext cx="7772400" cy="914400"/>
          </a:xfrm>
        </p:spPr>
        <p:txBody>
          <a:bodyPr/>
          <a:lstStyle/>
          <a:p>
            <a:r>
              <a:rPr lang="ru-RU" dirty="0"/>
              <a:t>Инструмент Динамического Контроля себестоимости услуг с применением </a:t>
            </a:r>
            <a:r>
              <a:rPr lang="en-US" dirty="0"/>
              <a:t>GPU </a:t>
            </a:r>
            <a:r>
              <a:rPr lang="ru-RU" dirty="0"/>
              <a:t>вычислений</a:t>
            </a:r>
          </a:p>
        </p:txBody>
      </p:sp>
      <p:pic>
        <p:nvPicPr>
          <p:cNvPr id="4" name="Демонстрационное_Видео_Работы_Инструмента_1 (2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949450"/>
            <a:ext cx="7772400" cy="4371975"/>
          </a:xfrm>
        </p:spPr>
      </p:pic>
    </p:spTree>
    <p:extLst>
      <p:ext uri="{BB962C8B-B14F-4D97-AF65-F5344CB8AC3E}">
        <p14:creationId xmlns:p14="http://schemas.microsoft.com/office/powerpoint/2010/main" val="82549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914400"/>
          </a:xfrm>
        </p:spPr>
        <p:txBody>
          <a:bodyPr/>
          <a:lstStyle/>
          <a:p>
            <a:r>
              <a:rPr lang="ru-RU" dirty="0"/>
              <a:t>Обработка математической функции с применением </a:t>
            </a:r>
            <a:r>
              <a:rPr lang="en-US" dirty="0"/>
              <a:t>GPU </a:t>
            </a:r>
            <a:r>
              <a:rPr lang="ru-RU" dirty="0"/>
              <a:t>Вычислений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Инженерные Расчеты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163" y="2133600"/>
            <a:ext cx="7507287" cy="4222750"/>
          </a:xfrm>
        </p:spPr>
      </p:pic>
    </p:spTree>
    <p:extLst>
      <p:ext uri="{BB962C8B-B14F-4D97-AF65-F5344CB8AC3E}">
        <p14:creationId xmlns:p14="http://schemas.microsoft.com/office/powerpoint/2010/main" val="385614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467600" cy="1143000"/>
          </a:xfrm>
        </p:spPr>
        <p:txBody>
          <a:bodyPr>
            <a:normAutofit/>
          </a:bodyPr>
          <a:lstStyle/>
          <a:p>
            <a:r>
              <a:rPr lang="ru-RU" dirty="0"/>
              <a:t>Контактная Информация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43103"/>
            <a:ext cx="7467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Компания ООО </a:t>
            </a:r>
            <a:r>
              <a:rPr lang="ru-RU" dirty="0" err="1"/>
              <a:t>Медекс</a:t>
            </a:r>
            <a:endParaRPr lang="ru-RU" dirty="0"/>
          </a:p>
          <a:p>
            <a:r>
              <a:rPr lang="ru-RU" dirty="0"/>
              <a:t>Генеральный Директор</a:t>
            </a:r>
            <a:r>
              <a:rPr lang="en-US" dirty="0"/>
              <a:t>: </a:t>
            </a:r>
            <a:r>
              <a:rPr lang="ru-RU" dirty="0"/>
              <a:t>Ситников Алексей Федорович</a:t>
            </a:r>
          </a:p>
          <a:p>
            <a:r>
              <a:rPr lang="ru-RU" dirty="0"/>
              <a:t>Технический Директор</a:t>
            </a:r>
            <a:r>
              <a:rPr lang="en-US" dirty="0"/>
              <a:t>: </a:t>
            </a:r>
            <a:r>
              <a:rPr lang="ru-RU" dirty="0"/>
              <a:t>Губанов Олег Игоревич</a:t>
            </a:r>
          </a:p>
          <a:p>
            <a:r>
              <a:rPr lang="ru-RU" dirty="0"/>
              <a:t>Адрес</a:t>
            </a:r>
            <a:r>
              <a:rPr lang="en-US" dirty="0"/>
              <a:t>: </a:t>
            </a:r>
            <a:r>
              <a:rPr lang="ru-RU" dirty="0"/>
              <a:t>г Екатеринбург, </a:t>
            </a:r>
            <a:r>
              <a:rPr lang="ru-RU" dirty="0" err="1"/>
              <a:t>ул</a:t>
            </a:r>
            <a:r>
              <a:rPr lang="ru-RU" dirty="0"/>
              <a:t> Бехтерева 3 офис 5</a:t>
            </a:r>
          </a:p>
          <a:p>
            <a:r>
              <a:rPr lang="ru-RU" dirty="0"/>
              <a:t>Контактный телефон</a:t>
            </a:r>
            <a:r>
              <a:rPr lang="en-US" dirty="0"/>
              <a:t>: 89965930266</a:t>
            </a:r>
          </a:p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o_gubanov@mail.ru</a:t>
            </a:r>
            <a:endParaRPr lang="ru-RU" dirty="0"/>
          </a:p>
          <a:p>
            <a:r>
              <a:rPr lang="ru-RU" dirty="0"/>
              <a:t>Сайт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http://www.medeksekb.ru</a:t>
            </a:r>
            <a:endParaRPr lang="en-US" dirty="0"/>
          </a:p>
          <a:p>
            <a:endParaRPr lang="ru-RU" dirty="0"/>
          </a:p>
        </p:txBody>
      </p:sp>
      <p:sp>
        <p:nvSpPr>
          <p:cNvPr id="4" name="Овал 3">
            <a:hlinkClick r:id="rId4" action="ppaction://hlinksldjump"/>
          </p:cNvPr>
          <p:cNvSpPr/>
          <p:nvPr/>
        </p:nvSpPr>
        <p:spPr>
          <a:xfrm>
            <a:off x="5652120" y="5367939"/>
            <a:ext cx="3168352" cy="15567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одержание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7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772400" cy="914400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692696"/>
            <a:ext cx="7772400" cy="5949280"/>
          </a:xfrm>
        </p:spPr>
        <p:txBody>
          <a:bodyPr>
            <a:noAutofit/>
          </a:bodyPr>
          <a:lstStyle/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Платформа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GPUDigitalLab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Структура платформы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GPUDigitalLab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Реляционная база данных – как информационное хранилище данных предприятия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Информационная система как связующее звено между реляционной базой данных и вычислительным комплексом.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Вычислительное Ядро – центральный процессор обработки вычислительных операций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C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истема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 компьютерного зрения 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Сервер виртуальных агентов 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Система программирования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3D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анимации 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Применение платформы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GPUDigitalLab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для создания инструмента контроля технологического процесса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Применение платформы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GPUDigtalLab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для создания инструмента моделирования бизнес-процесса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Применение технологии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GPUDigitalLab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для моделирования научно-технического эксперимента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Центр высокопроизводительных вычислений – как центр научно-технической деятельности в Екатеринбурге и Свердловской области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Интеграция вычислительного центра с  Физико-Техническим Институтом Уральского Федерального Университета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Контактная Информация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207"/>
            <a:ext cx="7772400" cy="914400"/>
          </a:xfrm>
        </p:spPr>
        <p:txBody>
          <a:bodyPr>
            <a:no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GPUDigitalLab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новое технологическое оружие рабочего класса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7467600" cy="4525963"/>
          </a:xfrm>
        </p:spPr>
        <p:txBody>
          <a:bodyPr>
            <a:normAutofit fontScale="77500" lnSpcReduction="20000"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GPUDigitalLab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программно-аппаратный комплекс для проведения научно-технических исследований и разработки наукоемких программных продуктов.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платформа разворачивается на серверах дата-центров, оснащенных современными графическими процессами.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платформа позволяет полностью автоматизировать процесс программирования наукоемких программных продуктов и запуск экспериментов с подключением исходных данных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Ученые получают мощнейший инструмент для проведения научных экспериментов с использованием самых современных технологий</a:t>
            </a:r>
          </a:p>
        </p:txBody>
      </p:sp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5580112" y="5517232"/>
            <a:ext cx="3168352" cy="1340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</a:t>
            </a:r>
            <a:r>
              <a:rPr lang="ru-RU" b="1" dirty="0" err="1"/>
              <a:t>одержание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5695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6064" y="18864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платформы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GPUDigitalLab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4132" y="1268760"/>
            <a:ext cx="7772400" cy="4572000"/>
          </a:xfrm>
        </p:spPr>
        <p:txBody>
          <a:bodyPr>
            <a:normAutofit lnSpcReduction="10000"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Реляционная База Данных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процессор Обработки Расчетных Операций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компьютерного зрения и видео-аналитики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построения визуального представления в виде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анимации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Сервер виртуальных агентов</a:t>
            </a:r>
          </a:p>
        </p:txBody>
      </p:sp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5580112" y="5733256"/>
            <a:ext cx="3168352" cy="1124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</a:t>
            </a:r>
            <a:r>
              <a:rPr lang="ru-RU" b="1" dirty="0" err="1"/>
              <a:t>одержание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87373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Реляционная база данных – как информационное хранилище данных предприятия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8355" y="1336465"/>
            <a:ext cx="6356679" cy="4525963"/>
          </a:xfrm>
        </p:spPr>
        <p:txBody>
          <a:bodyPr>
            <a:normAutofit fontScale="62500" lnSpcReduction="20000"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Реляционная объектно-ориентированная база данных это информационное хранилище объектов научно-технического исследования.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состоит из наборов таблиц, каждая из которых создается для одного объекта научного исследования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таблица имеет поле, которое называется «Первичный Ключ», которое уникально определяет запись.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ключ это поле в таблице, которое является первичным ключом в другой таблице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используя первичные и внешние ключи мы моделируем связи между объектами научного исследования или производственного процесса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баз данных мы используем программное решение от компании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Microsoft – Microsoft SQL Server 2024 Management Studio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5580112" y="5661248"/>
            <a:ext cx="3168352" cy="1196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Содержание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2592288" cy="307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578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716" y="116632"/>
            <a:ext cx="7467600" cy="1143000"/>
          </a:xfrm>
        </p:spPr>
        <p:txBody>
          <a:bodyPr>
            <a:no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 как связующее звено между реляционной базой данных и вычислительным комплексом.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124744"/>
            <a:ext cx="4845224" cy="4165923"/>
          </a:xfrm>
        </p:spPr>
        <p:txBody>
          <a:bodyPr>
            <a:no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 это программный продукт, с помощью которого ученый заполняет информацию об объектах научного исследования.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состоит из экранных форм, каждая из которых позволяет управлять определенным объектом научного исследования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 имеет диалоговые окна для добавления, удаления, поиска и редактирования объектов научного исследования.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 чтобы передать объекты научного исследования на уровень вычислительного комплекса используется технология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сериализации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Эта технология позволяет перевести набор объектов в формат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JSON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строки и передать их на уровень вычислительного комплекса</a:t>
            </a:r>
          </a:p>
          <a:p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Десериализация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обратный процесс восстановления результатов научного исследования для сохранения в базе данных</a:t>
            </a:r>
          </a:p>
        </p:txBody>
      </p:sp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395536" y="5511541"/>
            <a:ext cx="2808312" cy="908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одержание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vatars.mds.yandex.net/i?id=a7587b0f3a2ab9fb604a17243b183517aad8ee04-9066147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44824"/>
            <a:ext cx="410994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32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467600" cy="1143000"/>
          </a:xfrm>
        </p:spPr>
        <p:txBody>
          <a:bodyPr>
            <a:no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Вычислительное Ядро – центральный процессор обработки вычислительных операций на основе математических моделей, реализованных на языке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HLSL(High Level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Shader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Language)</a:t>
            </a:r>
            <a:br>
              <a:rPr lang="en-US" sz="2000" b="1" dirty="0"/>
            </a:b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7984" y="1196752"/>
            <a:ext cx="5404751" cy="4277072"/>
          </a:xfrm>
        </p:spPr>
        <p:txBody>
          <a:bodyPr>
            <a:normAutofit/>
          </a:bodyPr>
          <a:lstStyle/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Вычислительное ядро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запрос от информационной системы в формате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json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извлекает из формата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json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наборы объектов и запускает расчетную операцию на уровне графического процессора с подключаемыми наборами данных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обработки задачи создается поток обработки данных центрального процессора.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компилирует алгоритм, создает экземпляр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шейдера, создает контейнеры для входных и выходных данных. Далее происходит запуск расчетной операции на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GPU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заданном количестве потоков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работы алгоритма это вектор объектов. Для интеграции результатов с информационной системой формируется архив данных и передается на уровень информационной системы через сетевые протоколы</a:t>
            </a:r>
          </a:p>
        </p:txBody>
      </p:sp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5548242" y="5445224"/>
            <a:ext cx="3168352" cy="1196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</a:t>
            </a:r>
            <a:r>
              <a:rPr lang="ru-RU" b="1" dirty="0" err="1"/>
              <a:t>одержание</a:t>
            </a:r>
            <a:endParaRPr lang="ru-RU" b="1" dirty="0"/>
          </a:p>
        </p:txBody>
      </p:sp>
      <p:pic>
        <p:nvPicPr>
          <p:cNvPr id="3074" name="Picture 2" descr="https://avatars.mds.yandex.net/i?id=45923903322179d7d7745d6733f743356e915edd-5874987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71241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515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sz="2700" b="1" dirty="0"/>
              <a:t>C</a:t>
            </a:r>
            <a:r>
              <a:rPr lang="ru-RU" sz="2700" b="1" dirty="0" err="1"/>
              <a:t>истема</a:t>
            </a:r>
            <a:r>
              <a:rPr lang="ru-RU" sz="2700" b="1" dirty="0"/>
              <a:t> компьютерного зрения – движок для обработки данных представленных в виде видео и изображений.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970" y="1412776"/>
            <a:ext cx="6387480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Графическая информация в виде видео и изображений загружается системой компьютерного зрения.</a:t>
            </a:r>
          </a:p>
          <a:p>
            <a:r>
              <a:rPr lang="ru-RU" dirty="0"/>
              <a:t>Видео-плеер системы воспроизводит видео-материал. Во время работы плеера запускается система таймеров. При срабатывании таймера происходит захват экрана в изображение </a:t>
            </a:r>
            <a:r>
              <a:rPr lang="en-US" dirty="0"/>
              <a:t>JPEG.</a:t>
            </a:r>
          </a:p>
          <a:p>
            <a:r>
              <a:rPr lang="ru-RU" dirty="0"/>
              <a:t>Изображение разбивается на набор областей или из изображения вырезается определенная область. Области изображений сохраняются в вектора пикселей</a:t>
            </a:r>
          </a:p>
          <a:p>
            <a:r>
              <a:rPr lang="ru-RU" dirty="0"/>
              <a:t>К векторам пикселей применяется линейка алгоритмов компьютерного зрения. Функция восстановления результатов объектов, преобразовывает вектор выходных структур данных эксперимента в вектор пикселей. Таким образом мы применяем линейку алгоритмов для получения необходимого нам результата.</a:t>
            </a:r>
          </a:p>
        </p:txBody>
      </p:sp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5580112" y="5589240"/>
            <a:ext cx="3168352" cy="126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</a:t>
            </a:r>
            <a:r>
              <a:rPr lang="ru-RU" b="1" dirty="0" err="1"/>
              <a:t>одержание</a:t>
            </a:r>
            <a:endParaRPr lang="ru-RU" b="1" dirty="0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574286" cy="25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114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/>
              <a:t>Сервер виртуальных агентов – основа высокопроизводительного вычислительного комплекса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317757"/>
            <a:ext cx="5184576" cy="4176464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Сервер виртуальных агентов это ключевая технология платформы. Она позволяет одновременно обрабатывать группу расчетных операций.</a:t>
            </a:r>
            <a:endParaRPr lang="en-US" dirty="0"/>
          </a:p>
          <a:p>
            <a:r>
              <a:rPr lang="ru-RU" dirty="0"/>
              <a:t>Виртуальный агент – это сущность, которая используется для моделирования одного этапа технологического процесса</a:t>
            </a:r>
          </a:p>
          <a:p>
            <a:r>
              <a:rPr lang="ru-RU" dirty="0"/>
              <a:t>Каждый виртуальный агент имеет основную процедуру </a:t>
            </a:r>
            <a:r>
              <a:rPr lang="en-US" dirty="0" err="1"/>
              <a:t>AgentMain</a:t>
            </a:r>
            <a:r>
              <a:rPr lang="en-US" dirty="0"/>
              <a:t>, </a:t>
            </a:r>
            <a:r>
              <a:rPr lang="ru-RU" dirty="0"/>
              <a:t>входную структуру данных и выходную структуру данных с набором объектов</a:t>
            </a:r>
          </a:p>
          <a:p>
            <a:r>
              <a:rPr lang="ru-RU" dirty="0"/>
              <a:t>Менеджер агентов создает сеть агентов по запросу от центрального процессора</a:t>
            </a:r>
          </a:p>
          <a:p>
            <a:r>
              <a:rPr lang="ru-RU" dirty="0"/>
              <a:t>Менеджер образов агентов сохраняет промежуточные и выходные данные работы агента</a:t>
            </a:r>
          </a:p>
          <a:p>
            <a:r>
              <a:rPr lang="ru-RU" dirty="0"/>
              <a:t>Контроллер агентов следит за состоянием запущенных агентов, используя алгоритм Машины Конечных Состояний или Машины Тьюринга.</a:t>
            </a:r>
          </a:p>
          <a:p>
            <a:r>
              <a:rPr lang="ru-RU" dirty="0"/>
              <a:t>Результат работы каждого агента это вектор </a:t>
            </a:r>
            <a:r>
              <a:rPr lang="ru-RU" dirty="0" err="1"/>
              <a:t>объетов</a:t>
            </a:r>
            <a:r>
              <a:rPr lang="ru-RU" dirty="0"/>
              <a:t>, который записывается в файл с расширением </a:t>
            </a:r>
            <a:r>
              <a:rPr lang="en-US" dirty="0"/>
              <a:t>JSON.</a:t>
            </a:r>
          </a:p>
          <a:p>
            <a:r>
              <a:rPr lang="ru-RU" dirty="0"/>
              <a:t>Информационная система принимает набор файлов </a:t>
            </a:r>
            <a:r>
              <a:rPr lang="en-US" dirty="0"/>
              <a:t>.</a:t>
            </a:r>
            <a:r>
              <a:rPr lang="en-US" dirty="0" err="1"/>
              <a:t>json</a:t>
            </a:r>
            <a:r>
              <a:rPr lang="en-US" dirty="0"/>
              <a:t> </a:t>
            </a:r>
            <a:r>
              <a:rPr lang="ru-RU" dirty="0"/>
              <a:t>и сохраняет их содержимое в реляционную базу данных.</a:t>
            </a:r>
          </a:p>
        </p:txBody>
      </p:sp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6012160" y="5517232"/>
            <a:ext cx="2736304" cy="1340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Содержание</a:t>
            </a:r>
          </a:p>
        </p:txBody>
      </p:sp>
      <p:pic>
        <p:nvPicPr>
          <p:cNvPr id="5122" name="Picture 2" descr="https://avatars.mds.yandex.net/i?id=3e16ed9273d2e192c792a7034dad2a27671b231a-5235821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7974"/>
            <a:ext cx="3566109" cy="212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800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397</TotalTime>
  <Words>1590</Words>
  <Application>Microsoft Office PowerPoint</Application>
  <PresentationFormat>Экран (4:3)</PresentationFormat>
  <Paragraphs>123</Paragraphs>
  <Slides>18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Consolas</vt:lpstr>
      <vt:lpstr>Corbel</vt:lpstr>
      <vt:lpstr>Times New Roman</vt:lpstr>
      <vt:lpstr>Wingdings</vt:lpstr>
      <vt:lpstr>Wingdings 2</vt:lpstr>
      <vt:lpstr>Wingdings 3</vt:lpstr>
      <vt:lpstr>Метро</vt:lpstr>
      <vt:lpstr>GPUDIGITALLAB – цифровая платформа для моделирования технологических процессов</vt:lpstr>
      <vt:lpstr>Содержание</vt:lpstr>
      <vt:lpstr>Платформа GPUDigitalLab, как новое технологическое оружие рабочего класса </vt:lpstr>
      <vt:lpstr>Структура платформы GPUDigitalLab </vt:lpstr>
      <vt:lpstr>Реляционная база данных – как информационное хранилище данных предприятия </vt:lpstr>
      <vt:lpstr>Информационная система как связующее звено между реляционной базой данных и вычислительным комплексом. </vt:lpstr>
      <vt:lpstr>Вычислительное Ядро – центральный процессор обработки вычислительных операций на основе математических моделей, реализованных на языке HLSL(High Level Shader Language) </vt:lpstr>
      <vt:lpstr>Cистема компьютерного зрения – движок для обработки данных представленных в виде видео и изображений. </vt:lpstr>
      <vt:lpstr>Сервер виртуальных агентов – основа высокопроизводительного вычислительного комплекса </vt:lpstr>
      <vt:lpstr>Система программирования 3D анимации визуализирует результаты научного эксперимента </vt:lpstr>
      <vt:lpstr>Применение платформы GPUDigitalLab для создания инструмента контроля технологического процесса</vt:lpstr>
      <vt:lpstr>Применение платформы GPUDigtalLab для создания инструмента моделирования бизнес-процесса </vt:lpstr>
      <vt:lpstr>Применение технологии GPUDigitalLab для моделирования научно-технического эксперимента </vt:lpstr>
      <vt:lpstr>Интеграция вычислительного центра с  Физико-Техническим Институтом Уральского Федерального Университета </vt:lpstr>
      <vt:lpstr>Реализованная Система контроля чистоты помещений</vt:lpstr>
      <vt:lpstr>Инструмент Динамического Контроля себестоимости услуг с применением GPU вычислений</vt:lpstr>
      <vt:lpstr>Обработка математической функции с применением GPU Вычислений 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Computing Systems</dc:title>
  <dc:creator>GubanovAdmin</dc:creator>
  <cp:lastModifiedBy>Светлана Пильщикова</cp:lastModifiedBy>
  <cp:revision>24</cp:revision>
  <dcterms:created xsi:type="dcterms:W3CDTF">2026-02-13T17:27:28Z</dcterms:created>
  <dcterms:modified xsi:type="dcterms:W3CDTF">2026-06-03T09:35:21Z</dcterms:modified>
</cp:coreProperties>
</file>