
<file path=[Content_Types].xml><?xml version="1.0" encoding="utf-8"?>
<Types xmlns="http://schemas.openxmlformats.org/package/2006/content-types">
  <Default Extension="fntdata" ContentType="application/x-fontdata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7" r:id="rId10"/>
    <p:sldId id="264" r:id="rId11"/>
    <p:sldId id="265" r:id="rId12"/>
    <p:sldId id="266" r:id="rId13"/>
  </p:sldIdLst>
  <p:sldSz cx="12192000" cy="6858000"/>
  <p:notesSz cx="6858000" cy="9144000"/>
  <p:embeddedFontLst>
    <p:embeddedFont>
      <p:font typeface="Inter" panose="020B0604020202020204" charset="0"/>
      <p:regular r:id="rId15"/>
      <p:bold r:id="rId16"/>
      <p:italic r:id="rId17"/>
      <p:boldItalic r:id="rId18"/>
    </p:embeddedFont>
    <p:embeddedFont>
      <p:font typeface="Inter ExtraBold" panose="020B0604020202020204" charset="0"/>
      <p:bold r:id="rId19"/>
      <p:boldItalic r:id="rId20"/>
    </p:embeddedFont>
    <p:embeddedFont>
      <p:font typeface="Inter SemiBold" panose="020B0604020202020204" charset="0"/>
      <p:regular r:id="rId21"/>
      <p:bold r:id="rId22"/>
      <p:italic r:id="rId23"/>
      <p:bold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50" d="100"/>
          <a:sy n="50" d="100"/>
        </p:scale>
        <p:origin x="900" y="4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" name="Google Shape;25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21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Google Shape;84;p13"/>
          <p:cNvGrpSpPr/>
          <p:nvPr/>
        </p:nvGrpSpPr>
        <p:grpSpPr>
          <a:xfrm>
            <a:off x="-476250" y="-1619250"/>
            <a:ext cx="14287500" cy="9239250"/>
            <a:chOff x="-476250" y="-1619250"/>
            <a:chExt cx="14287500" cy="9239250"/>
          </a:xfrm>
        </p:grpSpPr>
        <p:sp>
          <p:nvSpPr>
            <p:cNvPr id="85" name="Google Shape;85;p13"/>
            <p:cNvSpPr/>
            <p:nvPr/>
          </p:nvSpPr>
          <p:spPr>
            <a:xfrm>
              <a:off x="9048750" y="-1619250"/>
              <a:ext cx="4762500" cy="4762500"/>
            </a:xfrm>
            <a:prstGeom prst="ellipse">
              <a:avLst/>
            </a:prstGeom>
            <a:solidFill>
              <a:srgbClr val="38BDF8">
                <a:alpha val="10000"/>
              </a:srgbClr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13"/>
            <p:cNvSpPr/>
            <p:nvPr/>
          </p:nvSpPr>
          <p:spPr>
            <a:xfrm>
              <a:off x="-476250" y="4762500"/>
              <a:ext cx="2857500" cy="2857500"/>
            </a:xfrm>
            <a:prstGeom prst="ellipse">
              <a:avLst/>
            </a:prstGeom>
            <a:solidFill>
              <a:srgbClr val="818CF8">
                <a:alpha val="10000"/>
              </a:srgbClr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7" name="Google Shape;87;p13"/>
          <p:cNvSpPr txBox="1"/>
          <p:nvPr/>
        </p:nvSpPr>
        <p:spPr>
          <a:xfrm>
            <a:off x="857250" y="2095500"/>
            <a:ext cx="10477500" cy="11391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400" b="0">
                <a:solidFill>
                  <a:srgbClr val="FFFFFF"/>
                </a:solidFill>
                <a:latin typeface="Inter ExtraBold"/>
                <a:ea typeface="Inter ExtraBold"/>
                <a:cs typeface="Inter ExtraBold"/>
                <a:sym typeface="Inter ExtraBold"/>
              </a:rPr>
              <a:t>Anki</a:t>
            </a:r>
            <a:r>
              <a:rPr lang="en-US" sz="7400" b="0">
                <a:solidFill>
                  <a:srgbClr val="38BDF8"/>
                </a:solidFill>
                <a:latin typeface="Inter ExtraBold"/>
                <a:ea typeface="Inter ExtraBold"/>
                <a:cs typeface="Inter ExtraBold"/>
                <a:sym typeface="Inter ExtraBold"/>
              </a:rPr>
              <a:t>GeEn</a:t>
            </a:r>
            <a:endParaRPr sz="7400" b="0">
              <a:solidFill>
                <a:srgbClr val="FFFFFF"/>
              </a:solidFill>
              <a:latin typeface="Inter ExtraBold"/>
              <a:ea typeface="Inter ExtraBold"/>
              <a:cs typeface="Inter ExtraBold"/>
              <a:sym typeface="Inter ExtraBold"/>
            </a:endParaRPr>
          </a:p>
        </p:txBody>
      </p:sp>
      <p:sp>
        <p:nvSpPr>
          <p:cNvPr id="88" name="Google Shape;88;p13"/>
          <p:cNvSpPr/>
          <p:nvPr/>
        </p:nvSpPr>
        <p:spPr>
          <a:xfrm>
            <a:off x="2762250" y="3524250"/>
            <a:ext cx="6667500" cy="38100"/>
          </a:xfrm>
          <a:prstGeom prst="roundRect">
            <a:avLst>
              <a:gd name="adj" fmla="val 50000"/>
            </a:avLst>
          </a:prstGeom>
          <a:solidFill>
            <a:srgbClr val="38BDF8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13"/>
          <p:cNvSpPr txBox="1"/>
          <p:nvPr/>
        </p:nvSpPr>
        <p:spPr>
          <a:xfrm>
            <a:off x="1333500" y="3905250"/>
            <a:ext cx="9525000" cy="4311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>
                <a:solidFill>
                  <a:srgbClr val="F8FAFC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AI-генератор обучающих флэш-карточек</a:t>
            </a:r>
            <a:endParaRPr sz="2800" b="0">
              <a:solidFill>
                <a:srgbClr val="F8FAFC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  <p:sp>
        <p:nvSpPr>
          <p:cNvPr id="90" name="Google Shape;90;p13"/>
          <p:cNvSpPr txBox="1"/>
          <p:nvPr/>
        </p:nvSpPr>
        <p:spPr>
          <a:xfrm>
            <a:off x="1333500" y="4572000"/>
            <a:ext cx="9525000" cy="2772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1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Эволюция изучения языков: автоматизация рутины</a:t>
            </a:r>
            <a:endParaRPr sz="1800" b="0" i="1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" name="Google Shape;217;p21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21"/>
          <p:cNvSpPr/>
          <p:nvPr/>
        </p:nvSpPr>
        <p:spPr>
          <a:xfrm>
            <a:off x="762000" y="2526506"/>
            <a:ext cx="2574280" cy="952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21"/>
          <p:cNvSpPr/>
          <p:nvPr/>
        </p:nvSpPr>
        <p:spPr>
          <a:xfrm>
            <a:off x="3336280" y="2526506"/>
            <a:ext cx="2512962" cy="952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21"/>
          <p:cNvSpPr/>
          <p:nvPr/>
        </p:nvSpPr>
        <p:spPr>
          <a:xfrm>
            <a:off x="5849242" y="2526506"/>
            <a:ext cx="2585144" cy="952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21"/>
          <p:cNvSpPr/>
          <p:nvPr/>
        </p:nvSpPr>
        <p:spPr>
          <a:xfrm>
            <a:off x="8434387" y="2526506"/>
            <a:ext cx="2986087" cy="952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21"/>
          <p:cNvSpPr/>
          <p:nvPr/>
        </p:nvSpPr>
        <p:spPr>
          <a:xfrm>
            <a:off x="762000" y="3193256"/>
            <a:ext cx="2574280" cy="952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21"/>
          <p:cNvSpPr/>
          <p:nvPr/>
        </p:nvSpPr>
        <p:spPr>
          <a:xfrm>
            <a:off x="3336280" y="3193256"/>
            <a:ext cx="2512962" cy="952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21"/>
          <p:cNvSpPr/>
          <p:nvPr/>
        </p:nvSpPr>
        <p:spPr>
          <a:xfrm>
            <a:off x="5849242" y="3193256"/>
            <a:ext cx="2585144" cy="952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21"/>
          <p:cNvSpPr/>
          <p:nvPr/>
        </p:nvSpPr>
        <p:spPr>
          <a:xfrm>
            <a:off x="8434387" y="3193256"/>
            <a:ext cx="2986087" cy="952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21"/>
          <p:cNvSpPr/>
          <p:nvPr/>
        </p:nvSpPr>
        <p:spPr>
          <a:xfrm>
            <a:off x="762000" y="4174331"/>
            <a:ext cx="2574280" cy="952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21"/>
          <p:cNvSpPr/>
          <p:nvPr/>
        </p:nvSpPr>
        <p:spPr>
          <a:xfrm>
            <a:off x="3336280" y="4174331"/>
            <a:ext cx="2512962" cy="952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21"/>
          <p:cNvSpPr/>
          <p:nvPr/>
        </p:nvSpPr>
        <p:spPr>
          <a:xfrm>
            <a:off x="5849242" y="4174331"/>
            <a:ext cx="2585144" cy="952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21"/>
          <p:cNvSpPr/>
          <p:nvPr/>
        </p:nvSpPr>
        <p:spPr>
          <a:xfrm>
            <a:off x="8434387" y="4174331"/>
            <a:ext cx="2986087" cy="952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21"/>
          <p:cNvSpPr/>
          <p:nvPr/>
        </p:nvSpPr>
        <p:spPr>
          <a:xfrm>
            <a:off x="762000" y="5155406"/>
            <a:ext cx="2574280" cy="952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21"/>
          <p:cNvSpPr/>
          <p:nvPr/>
        </p:nvSpPr>
        <p:spPr>
          <a:xfrm>
            <a:off x="3336280" y="5155406"/>
            <a:ext cx="2512962" cy="952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21"/>
          <p:cNvSpPr/>
          <p:nvPr/>
        </p:nvSpPr>
        <p:spPr>
          <a:xfrm>
            <a:off x="5849242" y="5155406"/>
            <a:ext cx="2585144" cy="952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21"/>
          <p:cNvSpPr/>
          <p:nvPr/>
        </p:nvSpPr>
        <p:spPr>
          <a:xfrm>
            <a:off x="8434387" y="5155406"/>
            <a:ext cx="2986087" cy="952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p21"/>
          <p:cNvSpPr txBox="1"/>
          <p:nvPr/>
        </p:nvSpPr>
        <p:spPr>
          <a:xfrm>
            <a:off x="476250" y="285750"/>
            <a:ext cx="11715750" cy="642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75" b="0" i="0" u="none" strike="noStrike" cap="none">
                <a:solidFill>
                  <a:srgbClr val="FFFFFF"/>
                </a:solidFill>
                <a:latin typeface="Inter ExtraBold"/>
                <a:ea typeface="Inter ExtraBold"/>
                <a:cs typeface="Inter ExtraBold"/>
                <a:sym typeface="Inter ExtraBold"/>
              </a:rPr>
              <a:t>Сравнение подходов</a:t>
            </a:r>
            <a:endParaRPr/>
          </a:p>
        </p:txBody>
      </p:sp>
      <p:pic>
        <p:nvPicPr>
          <p:cNvPr id="235" name="Google Shape;235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12139949" cy="6808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Google Shape;240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1" name="Google Shape;241;p22"/>
          <p:cNvGrpSpPr/>
          <p:nvPr/>
        </p:nvGrpSpPr>
        <p:grpSpPr>
          <a:xfrm>
            <a:off x="-1428750" y="-1905000"/>
            <a:ext cx="15525750" cy="10191750"/>
            <a:chOff x="-1428750" y="-1905000"/>
            <a:chExt cx="15525750" cy="10191750"/>
          </a:xfrm>
        </p:grpSpPr>
        <p:sp>
          <p:nvSpPr>
            <p:cNvPr id="242" name="Google Shape;242;p22"/>
            <p:cNvSpPr/>
            <p:nvPr/>
          </p:nvSpPr>
          <p:spPr>
            <a:xfrm>
              <a:off x="8382000" y="-1905000"/>
              <a:ext cx="5715000" cy="5715000"/>
            </a:xfrm>
            <a:prstGeom prst="ellipse">
              <a:avLst/>
            </a:prstGeom>
            <a:solidFill>
              <a:srgbClr val="38BDF8">
                <a:alpha val="5000"/>
              </a:srgbClr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22"/>
            <p:cNvSpPr/>
            <p:nvPr/>
          </p:nvSpPr>
          <p:spPr>
            <a:xfrm>
              <a:off x="-1428750" y="3524250"/>
              <a:ext cx="4762500" cy="4762500"/>
            </a:xfrm>
            <a:prstGeom prst="ellipse">
              <a:avLst/>
            </a:prstGeom>
            <a:solidFill>
              <a:srgbClr val="818CF8">
                <a:alpha val="5000"/>
              </a:srgbClr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4" name="Google Shape;244;p22"/>
          <p:cNvSpPr txBox="1"/>
          <p:nvPr/>
        </p:nvSpPr>
        <p:spPr>
          <a:xfrm>
            <a:off x="476250" y="381000"/>
            <a:ext cx="112395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0">
                <a:solidFill>
                  <a:srgbClr val="FFFFFF"/>
                </a:solidFill>
                <a:latin typeface="Inter ExtraBold"/>
                <a:ea typeface="Inter ExtraBold"/>
                <a:cs typeface="Inter ExtraBold"/>
                <a:sym typeface="Inter ExtraBold"/>
              </a:rPr>
              <a:t>Roadmap: Дальнейшее развитие</a:t>
            </a:r>
            <a:endParaRPr sz="3600" b="0">
              <a:solidFill>
                <a:srgbClr val="FFFFFF"/>
              </a:solidFill>
              <a:latin typeface="Inter ExtraBold"/>
              <a:ea typeface="Inter ExtraBold"/>
              <a:cs typeface="Inter ExtraBold"/>
              <a:sym typeface="Inter ExtraBold"/>
            </a:endParaRPr>
          </a:p>
        </p:txBody>
      </p:sp>
      <p:grpSp>
        <p:nvGrpSpPr>
          <p:cNvPr id="245" name="Google Shape;245;p22"/>
          <p:cNvGrpSpPr/>
          <p:nvPr/>
        </p:nvGrpSpPr>
        <p:grpSpPr>
          <a:xfrm>
            <a:off x="476250" y="1714500"/>
            <a:ext cx="3552900" cy="3810000"/>
            <a:chOff x="476250" y="1714500"/>
            <a:chExt cx="3552900" cy="3810000"/>
          </a:xfrm>
        </p:grpSpPr>
        <p:sp>
          <p:nvSpPr>
            <p:cNvPr id="246" name="Google Shape;246;p22"/>
            <p:cNvSpPr/>
            <p:nvPr/>
          </p:nvSpPr>
          <p:spPr>
            <a:xfrm>
              <a:off x="476250" y="1714500"/>
              <a:ext cx="3552900" cy="3810000"/>
            </a:xfrm>
            <a:prstGeom prst="roundRect">
              <a:avLst>
                <a:gd name="adj" fmla="val 6434"/>
              </a:avLst>
            </a:prstGeom>
            <a:solidFill>
              <a:srgbClr val="1E293B"/>
            </a:solidFill>
            <a:ln w="9525" cap="flat" cmpd="sng">
              <a:solidFill>
                <a:srgbClr val="33415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22"/>
            <p:cNvSpPr txBox="1"/>
            <p:nvPr/>
          </p:nvSpPr>
          <p:spPr>
            <a:xfrm>
              <a:off x="762000" y="2000250"/>
              <a:ext cx="2981400" cy="323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/>
                <a:t>📊</a:t>
              </a:r>
              <a:endParaRPr sz="4000"/>
            </a:p>
            <a:p>
              <a:pPr marL="0" lvl="0" indent="0" algn="l" rtl="0">
                <a:spcBef>
                  <a:spcPts val="150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rgbClr val="38BDF8"/>
                  </a:solidFill>
                  <a:latin typeface="Inter"/>
                  <a:ea typeface="Inter"/>
                  <a:cs typeface="Inter"/>
                  <a:sym typeface="Inter"/>
                </a:rPr>
                <a:t>CEFR Уровни</a:t>
              </a:r>
              <a:endParaRPr sz="2000" b="1">
                <a:solidFill>
                  <a:srgbClr val="38BDF8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0" lvl="0" indent="0" algn="l" rtl="0">
                <a:spcBef>
                  <a:spcPts val="1125"/>
                </a:spcBef>
                <a:spcAft>
                  <a:spcPts val="0"/>
                </a:spcAft>
                <a:buNone/>
              </a:pPr>
              <a:r>
                <a:rPr lang="en-US" sz="1400" b="0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Добавление настройки уровня владения. ИИ будет объяснять слово "как 5-летнему" для A1, и использовать сложную академическую лексику для уровня C1/C2.</a:t>
              </a:r>
              <a:endParaRPr sz="1400" b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248" name="Google Shape;248;p22"/>
          <p:cNvGrpSpPr/>
          <p:nvPr/>
        </p:nvGrpSpPr>
        <p:grpSpPr>
          <a:xfrm>
            <a:off x="4314825" y="1714500"/>
            <a:ext cx="3552900" cy="3810000"/>
            <a:chOff x="4314825" y="1714500"/>
            <a:chExt cx="3552900" cy="3810000"/>
          </a:xfrm>
        </p:grpSpPr>
        <p:sp>
          <p:nvSpPr>
            <p:cNvPr id="249" name="Google Shape;249;p22"/>
            <p:cNvSpPr/>
            <p:nvPr/>
          </p:nvSpPr>
          <p:spPr>
            <a:xfrm>
              <a:off x="4314825" y="1714500"/>
              <a:ext cx="3552900" cy="3810000"/>
            </a:xfrm>
            <a:prstGeom prst="roundRect">
              <a:avLst>
                <a:gd name="adj" fmla="val 6434"/>
              </a:avLst>
            </a:prstGeom>
            <a:solidFill>
              <a:srgbClr val="1E293B"/>
            </a:solidFill>
            <a:ln w="19050" cap="flat" cmpd="sng">
              <a:solidFill>
                <a:srgbClr val="4ADE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22"/>
            <p:cNvSpPr txBox="1"/>
            <p:nvPr/>
          </p:nvSpPr>
          <p:spPr>
            <a:xfrm>
              <a:off x="4600575" y="2000250"/>
              <a:ext cx="2981400" cy="323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dirty="0"/>
                <a:t>🎭</a:t>
              </a:r>
              <a:endParaRPr sz="4000" dirty="0"/>
            </a:p>
            <a:p>
              <a:pPr marL="0" lvl="0" indent="0" algn="l" rtl="0">
                <a:spcBef>
                  <a:spcPts val="1500"/>
                </a:spcBef>
                <a:spcAft>
                  <a:spcPts val="0"/>
                </a:spcAft>
                <a:buNone/>
              </a:pPr>
              <a:r>
                <a:rPr lang="en-US" sz="2000" b="1" dirty="0" err="1">
                  <a:solidFill>
                    <a:srgbClr val="4ADE80"/>
                  </a:solidFill>
                  <a:latin typeface="Inter"/>
                  <a:ea typeface="Inter"/>
                  <a:cs typeface="Inter"/>
                  <a:sym typeface="Inter"/>
                </a:rPr>
                <a:t>Выбор</a:t>
              </a:r>
              <a:r>
                <a:rPr lang="en-US" sz="2000" b="1" dirty="0">
                  <a:solidFill>
                    <a:srgbClr val="4ADE8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b="1" dirty="0" err="1">
                  <a:solidFill>
                    <a:srgbClr val="4ADE80"/>
                  </a:solidFill>
                  <a:latin typeface="Inter"/>
                  <a:ea typeface="Inter"/>
                  <a:cs typeface="Inter"/>
                  <a:sym typeface="Inter"/>
                </a:rPr>
                <a:t>контекста</a:t>
              </a:r>
              <a:endParaRPr sz="2000" b="1" dirty="0">
                <a:solidFill>
                  <a:srgbClr val="4ADE8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0" lvl="0" indent="0" algn="l" rtl="0">
                <a:spcBef>
                  <a:spcPts val="1125"/>
                </a:spcBef>
                <a:spcAft>
                  <a:spcPts val="0"/>
                </a:spcAft>
                <a:buNone/>
              </a:pPr>
              <a:r>
                <a:rPr lang="en-US" sz="1400" b="0" dirty="0" err="1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Возможность</a:t>
              </a:r>
              <a:r>
                <a:rPr lang="en-US" sz="1400" b="0" dirty="0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400" b="0" dirty="0" err="1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задать</a:t>
              </a:r>
              <a:r>
                <a:rPr lang="en-US" sz="1400" b="0" dirty="0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400" b="0" dirty="0" err="1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сферу</a:t>
              </a:r>
              <a:r>
                <a:rPr lang="en-US" sz="1400" b="0" dirty="0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: "IT", "</a:t>
              </a:r>
              <a:r>
                <a:rPr lang="en-US" sz="1400" b="0" dirty="0" err="1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Медицина</a:t>
              </a:r>
              <a:r>
                <a:rPr lang="en-US" sz="1400" b="0" dirty="0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", "</a:t>
              </a:r>
              <a:r>
                <a:rPr lang="en-US" sz="1400" b="0" dirty="0" err="1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Бизнес</a:t>
              </a:r>
              <a:r>
                <a:rPr lang="en-US" sz="1400" b="0" dirty="0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". </a:t>
              </a:r>
              <a:r>
                <a:rPr lang="en-US" sz="1400" b="0" dirty="0" err="1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Нейросеть</a:t>
              </a:r>
              <a:r>
                <a:rPr lang="en-US" sz="1400" b="0" dirty="0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400" b="0" dirty="0" err="1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сгенерирует</a:t>
              </a:r>
              <a:r>
                <a:rPr lang="en-US" sz="1400" b="0" dirty="0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400" b="0" dirty="0" err="1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примеры</a:t>
              </a:r>
              <a:r>
                <a:rPr lang="en-US" sz="1400" b="0" dirty="0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400" b="0" dirty="0" err="1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употребления</a:t>
              </a:r>
              <a:r>
                <a:rPr lang="en-US" sz="1400" b="0" dirty="0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400" b="0" dirty="0" err="1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слова</a:t>
              </a:r>
              <a:r>
                <a:rPr lang="en-US" sz="1400" b="0" dirty="0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400" b="0" dirty="0" err="1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именно</a:t>
              </a:r>
              <a:r>
                <a:rPr lang="en-US" sz="1400" b="0" dirty="0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 в </a:t>
              </a:r>
              <a:r>
                <a:rPr lang="en-US" sz="1400" b="0" dirty="0" err="1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выбранной</a:t>
              </a:r>
              <a:r>
                <a:rPr lang="en-US" sz="1400" b="0" dirty="0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400" b="0" dirty="0" err="1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профессиональной</a:t>
              </a:r>
              <a:r>
                <a:rPr lang="en-US" sz="1400" b="0" dirty="0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400" b="0" dirty="0" err="1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среде</a:t>
              </a:r>
              <a:r>
                <a:rPr lang="en-US" sz="1400" b="0" dirty="0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.</a:t>
              </a:r>
              <a:endParaRPr sz="1400" b="0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251" name="Google Shape;251;p22"/>
          <p:cNvGrpSpPr/>
          <p:nvPr/>
        </p:nvGrpSpPr>
        <p:grpSpPr>
          <a:xfrm>
            <a:off x="8153400" y="1714500"/>
            <a:ext cx="3552900" cy="3810000"/>
            <a:chOff x="8153400" y="1714500"/>
            <a:chExt cx="3552900" cy="3810000"/>
          </a:xfrm>
        </p:grpSpPr>
        <p:sp>
          <p:nvSpPr>
            <p:cNvPr id="252" name="Google Shape;252;p22"/>
            <p:cNvSpPr/>
            <p:nvPr/>
          </p:nvSpPr>
          <p:spPr>
            <a:xfrm>
              <a:off x="8153400" y="1714500"/>
              <a:ext cx="3552900" cy="3810000"/>
            </a:xfrm>
            <a:prstGeom prst="roundRect">
              <a:avLst>
                <a:gd name="adj" fmla="val 6434"/>
              </a:avLst>
            </a:prstGeom>
            <a:solidFill>
              <a:srgbClr val="1E293B"/>
            </a:solidFill>
            <a:ln w="9525" cap="flat" cmpd="sng">
              <a:solidFill>
                <a:srgbClr val="33415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22"/>
            <p:cNvSpPr txBox="1"/>
            <p:nvPr/>
          </p:nvSpPr>
          <p:spPr>
            <a:xfrm>
              <a:off x="8439150" y="2000250"/>
              <a:ext cx="2981400" cy="323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/>
                <a:t>✏️</a:t>
              </a:r>
              <a:endParaRPr sz="4000"/>
            </a:p>
            <a:p>
              <a:pPr marL="0" lvl="0" indent="0" algn="l" rtl="0">
                <a:spcBef>
                  <a:spcPts val="150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rgbClr val="C084FC"/>
                  </a:solidFill>
                  <a:latin typeface="Inter"/>
                  <a:ea typeface="Inter"/>
                  <a:cs typeface="Inter"/>
                  <a:sym typeface="Inter"/>
                </a:rPr>
                <a:t>Live-Редактирование</a:t>
              </a:r>
              <a:endParaRPr sz="2000" b="1">
                <a:solidFill>
                  <a:srgbClr val="C084FC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0" lvl="0" indent="0" algn="l" rtl="0">
                <a:spcBef>
                  <a:spcPts val="1125"/>
                </a:spcBef>
                <a:spcAft>
                  <a:spcPts val="0"/>
                </a:spcAft>
                <a:buNone/>
              </a:pPr>
              <a:r>
                <a:rPr lang="en-US" sz="1400" b="0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Полноценный экран предпросмотра карточек перед отправкой в базу Anki, чтобы пользователь мог вручную поправить сгенерированный ИИ текст.</a:t>
              </a:r>
              <a:endParaRPr sz="1400" b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8" name="Google Shape;258;p2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2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286000" y="928687"/>
            <a:ext cx="7620000" cy="5000625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Google Shape;260;p23"/>
          <p:cNvSpPr txBox="1"/>
          <p:nvPr/>
        </p:nvSpPr>
        <p:spPr>
          <a:xfrm>
            <a:off x="2695813" y="1557337"/>
            <a:ext cx="6790848" cy="200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250" b="1" i="0" u="none" strike="noStrike" cap="none">
                <a:solidFill>
                  <a:srgbClr val="4ADE80"/>
                </a:solidFill>
                <a:latin typeface="Inter"/>
                <a:ea typeface="Inter"/>
                <a:cs typeface="Inter"/>
                <a:sym typeface="Inter"/>
              </a:rPr>
              <a:t>Спасибо за внимание!</a:t>
            </a:r>
            <a:endParaRPr/>
          </a:p>
        </p:txBody>
      </p:sp>
      <p:sp>
        <p:nvSpPr>
          <p:cNvPr id="261" name="Google Shape;261;p23"/>
          <p:cNvSpPr txBox="1"/>
          <p:nvPr/>
        </p:nvSpPr>
        <p:spPr>
          <a:xfrm>
            <a:off x="3890962" y="3748087"/>
            <a:ext cx="4400550" cy="40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i="0" u="none" strike="noStrike" cap="none">
                <a:solidFill>
                  <a:srgbClr val="F8FAFC"/>
                </a:solidFill>
                <a:latin typeface="Inter"/>
                <a:ea typeface="Inter"/>
                <a:cs typeface="Inter"/>
                <a:sym typeface="Inter"/>
              </a:rPr>
              <a:t>Готов ответить на ваши вопросы.</a:t>
            </a:r>
            <a:endParaRPr/>
          </a:p>
        </p:txBody>
      </p:sp>
      <p:sp>
        <p:nvSpPr>
          <p:cNvPr id="262" name="Google Shape;262;p23"/>
          <p:cNvSpPr/>
          <p:nvPr/>
        </p:nvSpPr>
        <p:spPr>
          <a:xfrm>
            <a:off x="4474368" y="4557712"/>
            <a:ext cx="3233737" cy="1905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p23"/>
          <p:cNvSpPr txBox="1"/>
          <p:nvPr/>
        </p:nvSpPr>
        <p:spPr>
          <a:xfrm>
            <a:off x="5091112" y="4862512"/>
            <a:ext cx="2000250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38BDF8"/>
                </a:solidFill>
                <a:latin typeface="Inter"/>
                <a:ea typeface="Inter"/>
                <a:cs typeface="Inter"/>
                <a:sym typeface="Inter"/>
              </a:rPr>
              <a:t>Проект AnkiGeEn</a:t>
            </a:r>
            <a:endParaRPr/>
          </a:p>
        </p:txBody>
      </p:sp>
      <p:pic>
        <p:nvPicPr>
          <p:cNvPr id="264" name="Google Shape;264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85838" y="738188"/>
            <a:ext cx="10220325" cy="5381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oogle Shape;95;p14"/>
          <p:cNvGrpSpPr/>
          <p:nvPr/>
        </p:nvGrpSpPr>
        <p:grpSpPr>
          <a:xfrm>
            <a:off x="-476250" y="-952500"/>
            <a:ext cx="13620750" cy="8286750"/>
            <a:chOff x="-476250" y="-952500"/>
            <a:chExt cx="13620750" cy="8286750"/>
          </a:xfrm>
        </p:grpSpPr>
        <p:sp>
          <p:nvSpPr>
            <p:cNvPr id="96" name="Google Shape;96;p14"/>
            <p:cNvSpPr/>
            <p:nvPr/>
          </p:nvSpPr>
          <p:spPr>
            <a:xfrm>
              <a:off x="9334500" y="-952500"/>
              <a:ext cx="3810000" cy="3810000"/>
            </a:xfrm>
            <a:prstGeom prst="ellipse">
              <a:avLst/>
            </a:prstGeom>
            <a:solidFill>
              <a:srgbClr val="38BDF8">
                <a:alpha val="5000"/>
              </a:srgbClr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14"/>
            <p:cNvSpPr/>
            <p:nvPr/>
          </p:nvSpPr>
          <p:spPr>
            <a:xfrm>
              <a:off x="-476250" y="4476750"/>
              <a:ext cx="2857500" cy="2857500"/>
            </a:xfrm>
            <a:prstGeom prst="ellipse">
              <a:avLst/>
            </a:prstGeom>
            <a:solidFill>
              <a:srgbClr val="818CF8">
                <a:alpha val="5000"/>
              </a:srgbClr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8" name="Google Shape;98;p14"/>
          <p:cNvSpPr txBox="1"/>
          <p:nvPr/>
        </p:nvSpPr>
        <p:spPr>
          <a:xfrm>
            <a:off x="476250" y="381000"/>
            <a:ext cx="11239500" cy="5541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0">
                <a:solidFill>
                  <a:srgbClr val="FFFFFF"/>
                </a:solidFill>
                <a:latin typeface="Inter ExtraBold"/>
                <a:ea typeface="Inter ExtraBold"/>
                <a:cs typeface="Inter ExtraBold"/>
                <a:sym typeface="Inter ExtraBold"/>
              </a:rPr>
              <a:t>Зачем нам AnkiGeEn?</a:t>
            </a:r>
            <a:endParaRPr sz="3600" b="0">
              <a:solidFill>
                <a:srgbClr val="FFFFFF"/>
              </a:solidFill>
              <a:latin typeface="Inter ExtraBold"/>
              <a:ea typeface="Inter ExtraBold"/>
              <a:cs typeface="Inter ExtraBold"/>
              <a:sym typeface="Inter ExtraBold"/>
            </a:endParaRPr>
          </a:p>
        </p:txBody>
      </p:sp>
      <p:sp>
        <p:nvSpPr>
          <p:cNvPr id="99" name="Google Shape;99;p14"/>
          <p:cNvSpPr txBox="1"/>
          <p:nvPr/>
        </p:nvSpPr>
        <p:spPr>
          <a:xfrm>
            <a:off x="476250" y="1047750"/>
            <a:ext cx="11239500" cy="5541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Процесс создания карточек страдает от </a:t>
            </a:r>
            <a:r>
              <a:rPr lang="en-US" sz="1800" b="1">
                <a:solidFill>
                  <a:srgbClr val="F8FAFC"/>
                </a:solidFill>
                <a:latin typeface="Inter"/>
                <a:ea typeface="Inter"/>
                <a:cs typeface="Inter"/>
                <a:sym typeface="Inter"/>
              </a:rPr>
              <a:t>когнитивной перегрузки</a:t>
            </a:r>
            <a:r>
              <a:rPr lang="en-US" sz="1800" b="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. Энергия уходит не на запоминание, а на копипаст.</a:t>
            </a:r>
            <a:endParaRPr sz="1800" b="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grpSp>
        <p:nvGrpSpPr>
          <p:cNvPr id="100" name="Google Shape;100;p14"/>
          <p:cNvGrpSpPr/>
          <p:nvPr/>
        </p:nvGrpSpPr>
        <p:grpSpPr>
          <a:xfrm>
            <a:off x="476250" y="2000250"/>
            <a:ext cx="11239425" cy="4381500"/>
            <a:chOff x="476250" y="2000250"/>
            <a:chExt cx="11239425" cy="4381500"/>
          </a:xfrm>
        </p:grpSpPr>
        <p:sp>
          <p:nvSpPr>
            <p:cNvPr id="101" name="Google Shape;101;p14"/>
            <p:cNvSpPr/>
            <p:nvPr/>
          </p:nvSpPr>
          <p:spPr>
            <a:xfrm>
              <a:off x="476250" y="2000250"/>
              <a:ext cx="5476800" cy="4381500"/>
            </a:xfrm>
            <a:prstGeom prst="roundRect">
              <a:avLst>
                <a:gd name="adj" fmla="val 3478"/>
              </a:avLst>
            </a:prstGeom>
            <a:solidFill>
              <a:srgbClr val="1E293B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14"/>
            <p:cNvSpPr/>
            <p:nvPr/>
          </p:nvSpPr>
          <p:spPr>
            <a:xfrm>
              <a:off x="6238875" y="2000250"/>
              <a:ext cx="5476800" cy="4381500"/>
            </a:xfrm>
            <a:prstGeom prst="roundRect">
              <a:avLst>
                <a:gd name="adj" fmla="val 3478"/>
              </a:avLst>
            </a:prstGeom>
            <a:solidFill>
              <a:srgbClr val="1E293B"/>
            </a:solidFill>
            <a:ln w="19050" cap="flat" cmpd="sng">
              <a:solidFill>
                <a:srgbClr val="38BDF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14"/>
            <p:cNvSpPr txBox="1"/>
            <p:nvPr/>
          </p:nvSpPr>
          <p:spPr>
            <a:xfrm>
              <a:off x="762000" y="2286000"/>
              <a:ext cx="4905300" cy="381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200" b="1" dirty="0">
                  <a:solidFill>
                    <a:srgbClr val="F87171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b="1" dirty="0" err="1">
                  <a:solidFill>
                    <a:srgbClr val="F87171"/>
                  </a:solidFill>
                  <a:latin typeface="Inter"/>
                  <a:ea typeface="Inter"/>
                  <a:cs typeface="Inter"/>
                  <a:sym typeface="Inter"/>
                </a:rPr>
                <a:t>Мировая</a:t>
              </a:r>
              <a:r>
                <a:rPr lang="en-US" sz="2200" b="1" dirty="0">
                  <a:solidFill>
                    <a:srgbClr val="F87171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b="1" dirty="0" err="1">
                  <a:solidFill>
                    <a:srgbClr val="F87171"/>
                  </a:solidFill>
                  <a:latin typeface="Inter"/>
                  <a:ea typeface="Inter"/>
                  <a:cs typeface="Inter"/>
                  <a:sym typeface="Inter"/>
                </a:rPr>
                <a:t>рутина</a:t>
              </a:r>
              <a:endParaRPr sz="2200" b="1" dirty="0">
                <a:solidFill>
                  <a:srgbClr val="F87171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0" lvl="0" indent="0" algn="l" rtl="0">
                <a:spcBef>
                  <a:spcPts val="2250"/>
                </a:spcBef>
                <a:spcAft>
                  <a:spcPts val="0"/>
                </a:spcAft>
                <a:buNone/>
              </a:pPr>
              <a:r>
                <a:rPr lang="en-US" b="1" dirty="0">
                  <a:solidFill>
                    <a:srgbClr val="38BDF8"/>
                  </a:solidFill>
                  <a:latin typeface="Inter"/>
                  <a:ea typeface="Inter"/>
                  <a:cs typeface="Inter"/>
                  <a:sym typeface="Inter"/>
                </a:rPr>
                <a:t>→</a:t>
              </a:r>
              <a:r>
                <a:rPr lang="en-US" sz="1600" dirty="0" err="1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Ручной</a:t>
              </a:r>
              <a:r>
                <a:rPr lang="en-US" sz="1600" dirty="0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600" dirty="0" err="1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поиск</a:t>
              </a:r>
              <a:r>
                <a:rPr lang="en-US" sz="1600" dirty="0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600" dirty="0" err="1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перевода</a:t>
              </a:r>
              <a:r>
                <a:rPr lang="en-US" sz="1600" dirty="0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 в </a:t>
              </a:r>
              <a:r>
                <a:rPr lang="en-US" sz="1600" dirty="0" err="1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словаре</a:t>
              </a:r>
              <a:r>
                <a:rPr lang="en-US" sz="1600" dirty="0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.</a:t>
              </a:r>
              <a:endParaRPr dirty="0">
                <a:latin typeface="Inter"/>
                <a:ea typeface="Inter"/>
                <a:cs typeface="Inter"/>
                <a:sym typeface="Inter"/>
              </a:endParaRPr>
            </a:p>
            <a:p>
              <a:pPr marL="0" lvl="0" indent="0" algn="l" rtl="0">
                <a:spcBef>
                  <a:spcPts val="1500"/>
                </a:spcBef>
                <a:spcAft>
                  <a:spcPts val="0"/>
                </a:spcAft>
                <a:buNone/>
              </a:pPr>
              <a:r>
                <a:rPr lang="en-US" b="1" dirty="0">
                  <a:solidFill>
                    <a:srgbClr val="38BDF8"/>
                  </a:solidFill>
                  <a:latin typeface="Inter"/>
                  <a:ea typeface="Inter"/>
                  <a:cs typeface="Inter"/>
                  <a:sym typeface="Inter"/>
                </a:rPr>
                <a:t>→</a:t>
              </a:r>
              <a:r>
                <a:rPr lang="en-US" sz="1600" dirty="0" err="1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Поиск</a:t>
              </a:r>
              <a:r>
                <a:rPr lang="en-US" sz="1600" dirty="0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600" dirty="0" err="1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подходящего</a:t>
              </a:r>
              <a:r>
                <a:rPr lang="en-US" sz="1600" dirty="0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600" dirty="0" err="1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жизненного</a:t>
              </a:r>
              <a:r>
                <a:rPr lang="en-US" sz="1600" dirty="0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600" dirty="0" err="1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контекста</a:t>
              </a:r>
              <a:r>
                <a:rPr lang="en-US" sz="1600" dirty="0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.</a:t>
              </a:r>
              <a:endParaRPr dirty="0">
                <a:latin typeface="Inter"/>
                <a:ea typeface="Inter"/>
                <a:cs typeface="Inter"/>
                <a:sym typeface="Inter"/>
              </a:endParaRPr>
            </a:p>
            <a:p>
              <a:pPr marL="0" lvl="0" indent="0" algn="l" rtl="0">
                <a:spcBef>
                  <a:spcPts val="1500"/>
                </a:spcBef>
                <a:spcAft>
                  <a:spcPts val="0"/>
                </a:spcAft>
                <a:buNone/>
              </a:pPr>
              <a:r>
                <a:rPr lang="en-US" b="1" dirty="0">
                  <a:solidFill>
                    <a:srgbClr val="38BDF8"/>
                  </a:solidFill>
                  <a:latin typeface="Inter"/>
                  <a:ea typeface="Inter"/>
                  <a:cs typeface="Inter"/>
                  <a:sym typeface="Inter"/>
                </a:rPr>
                <a:t>→</a:t>
              </a:r>
              <a:r>
                <a:rPr lang="en-US" sz="1600" dirty="0" err="1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Поиск</a:t>
              </a:r>
              <a:r>
                <a:rPr lang="en-US" sz="1600" dirty="0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 и </a:t>
              </a:r>
              <a:r>
                <a:rPr lang="en-US" sz="1600" dirty="0" err="1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скачивание</a:t>
              </a:r>
              <a:r>
                <a:rPr lang="en-US" sz="1600" dirty="0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600" dirty="0" err="1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аудио</a:t>
              </a:r>
              <a:r>
                <a:rPr lang="en-US" sz="1600" dirty="0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/</a:t>
              </a:r>
              <a:r>
                <a:rPr lang="en-US" sz="1600" dirty="0" err="1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транскрипции</a:t>
              </a:r>
              <a:r>
                <a:rPr lang="en-US" sz="1600" dirty="0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.</a:t>
              </a:r>
              <a:endParaRPr dirty="0">
                <a:latin typeface="Inter"/>
                <a:ea typeface="Inter"/>
                <a:cs typeface="Inter"/>
                <a:sym typeface="Inter"/>
              </a:endParaRPr>
            </a:p>
            <a:p>
              <a:pPr marL="0" lvl="0" indent="0" algn="l" rtl="0">
                <a:spcBef>
                  <a:spcPts val="1500"/>
                </a:spcBef>
                <a:spcAft>
                  <a:spcPts val="0"/>
                </a:spcAft>
                <a:buNone/>
              </a:pPr>
              <a:r>
                <a:rPr lang="en-US" sz="1600" b="1" dirty="0" err="1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Итог</a:t>
              </a:r>
              <a:r>
                <a:rPr lang="en-US" sz="1600" b="1" dirty="0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: </a:t>
              </a:r>
              <a:r>
                <a:rPr lang="en-US" sz="1600" b="0" dirty="0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3-5 </a:t>
              </a:r>
              <a:r>
                <a:rPr lang="en-US" sz="1600" b="0" dirty="0" err="1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минут</a:t>
              </a:r>
              <a:r>
                <a:rPr lang="en-US" sz="1600" b="0" dirty="0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600" b="0" dirty="0" err="1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на</a:t>
              </a:r>
              <a:r>
                <a:rPr lang="en-US" sz="1600" b="0" dirty="0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600" b="0" i="1" dirty="0" err="1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одну</a:t>
              </a:r>
              <a:r>
                <a:rPr lang="en-US" sz="1600" b="0" dirty="0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600" b="0" dirty="0" err="1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карточку</a:t>
              </a:r>
              <a:r>
                <a:rPr lang="en-US" sz="1600" b="0" dirty="0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.</a:t>
              </a:r>
              <a:endParaRPr sz="1600" b="1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104" name="Google Shape;104;p14"/>
            <p:cNvSpPr txBox="1"/>
            <p:nvPr/>
          </p:nvSpPr>
          <p:spPr>
            <a:xfrm>
              <a:off x="6524625" y="2286000"/>
              <a:ext cx="4905300" cy="381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200" b="1" dirty="0" err="1">
                  <a:solidFill>
                    <a:srgbClr val="4ADE80"/>
                  </a:solidFill>
                  <a:latin typeface="Inter"/>
                  <a:ea typeface="Inter"/>
                  <a:cs typeface="Inter"/>
                  <a:sym typeface="Inter"/>
                </a:rPr>
                <a:t>Как</a:t>
              </a:r>
              <a:r>
                <a:rPr lang="en-US" sz="2200" b="1" dirty="0">
                  <a:solidFill>
                    <a:srgbClr val="4ADE8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b="1" dirty="0" err="1">
                  <a:solidFill>
                    <a:srgbClr val="4ADE80"/>
                  </a:solidFill>
                  <a:latin typeface="Inter"/>
                  <a:ea typeface="Inter"/>
                  <a:cs typeface="Inter"/>
                  <a:sym typeface="Inter"/>
                </a:rPr>
                <a:t>должно</a:t>
              </a:r>
              <a:r>
                <a:rPr lang="en-US" sz="2200" b="1" dirty="0">
                  <a:solidFill>
                    <a:srgbClr val="4ADE8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b="1" dirty="0" err="1">
                  <a:solidFill>
                    <a:srgbClr val="4ADE80"/>
                  </a:solidFill>
                  <a:latin typeface="Inter"/>
                  <a:ea typeface="Inter"/>
                  <a:cs typeface="Inter"/>
                  <a:sym typeface="Inter"/>
                </a:rPr>
                <a:t>быть</a:t>
              </a:r>
              <a:endParaRPr sz="2200" b="1" dirty="0">
                <a:solidFill>
                  <a:srgbClr val="4ADE8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0" lvl="0" indent="0" algn="l" rtl="0">
                <a:spcBef>
                  <a:spcPts val="2250"/>
                </a:spcBef>
                <a:spcAft>
                  <a:spcPts val="0"/>
                </a:spcAft>
                <a:buNone/>
              </a:pPr>
              <a:r>
                <a:rPr lang="en-US" b="1" dirty="0">
                  <a:solidFill>
                    <a:srgbClr val="38BDF8"/>
                  </a:solidFill>
                  <a:latin typeface="Inter"/>
                  <a:ea typeface="Inter"/>
                  <a:cs typeface="Inter"/>
                  <a:sym typeface="Inter"/>
                </a:rPr>
                <a:t>→</a:t>
              </a:r>
              <a:r>
                <a:rPr lang="en-US" sz="1600" dirty="0" err="1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Вы</a:t>
              </a:r>
              <a:r>
                <a:rPr lang="en-US" sz="1600" dirty="0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600" dirty="0" err="1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просто</a:t>
              </a:r>
              <a:r>
                <a:rPr lang="en-US" sz="1600" dirty="0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600" dirty="0" err="1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даете</a:t>
              </a:r>
              <a:r>
                <a:rPr lang="en-US" sz="1600" dirty="0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600" dirty="0" err="1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слово</a:t>
              </a:r>
              <a:r>
                <a:rPr lang="en-US" sz="1600" dirty="0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.</a:t>
              </a:r>
              <a:endParaRPr dirty="0">
                <a:latin typeface="Inter"/>
                <a:ea typeface="Inter"/>
                <a:cs typeface="Inter"/>
                <a:sym typeface="Inter"/>
              </a:endParaRPr>
            </a:p>
            <a:p>
              <a:pPr marL="0" lvl="0" indent="0" algn="l" rtl="0">
                <a:spcBef>
                  <a:spcPts val="1500"/>
                </a:spcBef>
                <a:spcAft>
                  <a:spcPts val="0"/>
                </a:spcAft>
                <a:buNone/>
              </a:pPr>
              <a:r>
                <a:rPr lang="en-US" b="1" dirty="0">
                  <a:solidFill>
                    <a:srgbClr val="38BDF8"/>
                  </a:solidFill>
                  <a:latin typeface="Inter"/>
                  <a:ea typeface="Inter"/>
                  <a:cs typeface="Inter"/>
                  <a:sym typeface="Inter"/>
                </a:rPr>
                <a:t>→</a:t>
              </a:r>
              <a:r>
                <a:rPr lang="en-US" sz="1600" dirty="0" err="1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Машина</a:t>
              </a:r>
              <a:r>
                <a:rPr lang="en-US" sz="1600" dirty="0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600" dirty="0" err="1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сама</a:t>
              </a:r>
              <a:r>
                <a:rPr lang="en-US" sz="1600" dirty="0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600" dirty="0" err="1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собирает</a:t>
              </a:r>
              <a:r>
                <a:rPr lang="en-US" sz="1600" dirty="0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600" dirty="0" err="1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идеальный</a:t>
              </a:r>
              <a:r>
                <a:rPr lang="en-US" sz="1600" dirty="0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600" dirty="0" err="1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контекст</a:t>
              </a:r>
              <a:r>
                <a:rPr lang="en-US" sz="1600" dirty="0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.</a:t>
              </a:r>
              <a:endParaRPr dirty="0">
                <a:latin typeface="Inter"/>
                <a:ea typeface="Inter"/>
                <a:cs typeface="Inter"/>
                <a:sym typeface="Inter"/>
              </a:endParaRPr>
            </a:p>
            <a:p>
              <a:pPr marL="0" lvl="0" indent="0" algn="l" rtl="0">
                <a:spcBef>
                  <a:spcPts val="1500"/>
                </a:spcBef>
                <a:spcAft>
                  <a:spcPts val="0"/>
                </a:spcAft>
                <a:buNone/>
              </a:pPr>
              <a:r>
                <a:rPr lang="en-US" b="1" dirty="0">
                  <a:solidFill>
                    <a:srgbClr val="38BDF8"/>
                  </a:solidFill>
                  <a:latin typeface="Inter"/>
                  <a:ea typeface="Inter"/>
                  <a:cs typeface="Inter"/>
                  <a:sym typeface="Inter"/>
                </a:rPr>
                <a:t>→</a:t>
              </a:r>
              <a:r>
                <a:rPr lang="en-US" sz="1600" dirty="0" err="1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Машина</a:t>
              </a:r>
              <a:r>
                <a:rPr lang="en-US" sz="1600" dirty="0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600" dirty="0" err="1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генерирует</a:t>
              </a:r>
              <a:r>
                <a:rPr lang="en-US" sz="1600" dirty="0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600" dirty="0" err="1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звук</a:t>
              </a:r>
              <a:r>
                <a:rPr lang="en-US" sz="1600" dirty="0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 и </a:t>
              </a:r>
              <a:r>
                <a:rPr lang="en-US" sz="1600" dirty="0" err="1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транскрипцию</a:t>
              </a:r>
              <a:r>
                <a:rPr lang="en-US" sz="1600" dirty="0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.</a:t>
              </a:r>
              <a:endParaRPr dirty="0">
                <a:latin typeface="Inter"/>
                <a:ea typeface="Inter"/>
                <a:cs typeface="Inter"/>
                <a:sym typeface="Inter"/>
              </a:endParaRPr>
            </a:p>
            <a:p>
              <a:pPr marL="0" lvl="0" indent="0" algn="l" rtl="0">
                <a:spcBef>
                  <a:spcPts val="1500"/>
                </a:spcBef>
                <a:spcAft>
                  <a:spcPts val="0"/>
                </a:spcAft>
                <a:buNone/>
              </a:pPr>
              <a:r>
                <a:rPr lang="en-US" sz="1600" b="1" dirty="0" err="1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Итог</a:t>
              </a:r>
              <a:r>
                <a:rPr lang="en-US" sz="1600" b="1" dirty="0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: </a:t>
              </a:r>
              <a:r>
                <a:rPr lang="en-US" sz="1600" b="0" dirty="0" err="1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Вы</a:t>
              </a:r>
              <a:r>
                <a:rPr lang="en-US" sz="1600" b="0" dirty="0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600" b="0" dirty="0" err="1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сразу</a:t>
              </a:r>
              <a:r>
                <a:rPr lang="en-US" sz="1600" b="0" dirty="0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600" b="0" dirty="0" err="1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приступаете</a:t>
              </a:r>
              <a:r>
                <a:rPr lang="en-US" sz="1600" b="0" dirty="0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 к </a:t>
              </a:r>
              <a:r>
                <a:rPr lang="en-US" sz="1600" b="0" i="1" dirty="0" err="1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обучению</a:t>
              </a:r>
              <a:r>
                <a:rPr lang="en-US" sz="1600" b="0" dirty="0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.</a:t>
              </a:r>
              <a:endParaRPr sz="1600" b="1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9" name="Google Shape;109;p15"/>
          <p:cNvGrpSpPr/>
          <p:nvPr/>
        </p:nvGrpSpPr>
        <p:grpSpPr>
          <a:xfrm>
            <a:off x="-476250" y="-952500"/>
            <a:ext cx="13620750" cy="8286750"/>
            <a:chOff x="-476250" y="-952500"/>
            <a:chExt cx="13620750" cy="8286750"/>
          </a:xfrm>
        </p:grpSpPr>
        <p:sp>
          <p:nvSpPr>
            <p:cNvPr id="110" name="Google Shape;110;p15"/>
            <p:cNvSpPr/>
            <p:nvPr/>
          </p:nvSpPr>
          <p:spPr>
            <a:xfrm>
              <a:off x="9334500" y="-952500"/>
              <a:ext cx="3810000" cy="3810000"/>
            </a:xfrm>
            <a:prstGeom prst="ellipse">
              <a:avLst/>
            </a:prstGeom>
            <a:solidFill>
              <a:srgbClr val="38BDF8">
                <a:alpha val="5000"/>
              </a:srgbClr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15"/>
            <p:cNvSpPr/>
            <p:nvPr/>
          </p:nvSpPr>
          <p:spPr>
            <a:xfrm>
              <a:off x="-476250" y="4476750"/>
              <a:ext cx="2857500" cy="2857500"/>
            </a:xfrm>
            <a:prstGeom prst="ellipse">
              <a:avLst/>
            </a:prstGeom>
            <a:solidFill>
              <a:srgbClr val="818CF8">
                <a:alpha val="5000"/>
              </a:srgbClr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2" name="Google Shape;112;p15"/>
          <p:cNvSpPr txBox="1"/>
          <p:nvPr/>
        </p:nvSpPr>
        <p:spPr>
          <a:xfrm>
            <a:off x="476250" y="381000"/>
            <a:ext cx="11239500" cy="5541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0" i="0">
                <a:solidFill>
                  <a:srgbClr val="FFFFFF"/>
                </a:solidFill>
                <a:latin typeface="Inter ExtraBold"/>
                <a:ea typeface="Inter ExtraBold"/>
                <a:cs typeface="Inter ExtraBold"/>
                <a:sym typeface="Inter ExtraBold"/>
              </a:rPr>
              <a:t>Пайплайн работы (Как это устроено)</a:t>
            </a:r>
            <a:endParaRPr sz="3600" b="0" i="0">
              <a:solidFill>
                <a:srgbClr val="FFFFFF"/>
              </a:solidFill>
              <a:latin typeface="Inter ExtraBold"/>
              <a:ea typeface="Inter ExtraBold"/>
              <a:cs typeface="Inter ExtraBold"/>
              <a:sym typeface="Inter ExtraBold"/>
            </a:endParaRPr>
          </a:p>
        </p:txBody>
      </p:sp>
      <p:sp>
        <p:nvSpPr>
          <p:cNvPr id="113" name="Google Shape;113;p15"/>
          <p:cNvSpPr/>
          <p:nvPr/>
        </p:nvSpPr>
        <p:spPr>
          <a:xfrm>
            <a:off x="476250" y="1333500"/>
            <a:ext cx="11239500" cy="45720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4" name="Google Shape;114;p15"/>
          <p:cNvGrpSpPr/>
          <p:nvPr/>
        </p:nvGrpSpPr>
        <p:grpSpPr>
          <a:xfrm>
            <a:off x="476250" y="1333500"/>
            <a:ext cx="2619300" cy="4572000"/>
            <a:chOff x="476250" y="1333500"/>
            <a:chExt cx="2619300" cy="4572000"/>
          </a:xfrm>
        </p:grpSpPr>
        <p:sp>
          <p:nvSpPr>
            <p:cNvPr id="115" name="Google Shape;115;p15"/>
            <p:cNvSpPr/>
            <p:nvPr/>
          </p:nvSpPr>
          <p:spPr>
            <a:xfrm>
              <a:off x="476250" y="1333500"/>
              <a:ext cx="2619300" cy="4572000"/>
            </a:xfrm>
            <a:prstGeom prst="roundRect">
              <a:avLst>
                <a:gd name="adj" fmla="val 5818"/>
              </a:avLst>
            </a:prstGeom>
            <a:solidFill>
              <a:srgbClr val="1E293B"/>
            </a:solidFill>
            <a:ln w="9525" cap="flat" cmpd="sng">
              <a:solidFill>
                <a:srgbClr val="38BDF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15"/>
            <p:cNvSpPr txBox="1"/>
            <p:nvPr/>
          </p:nvSpPr>
          <p:spPr>
            <a:xfrm>
              <a:off x="476250" y="1333500"/>
              <a:ext cx="2619300" cy="4572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85750" tIns="285750" rIns="285750" bIns="285750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4800" dirty="0">
                <a:solidFill>
                  <a:srgbClr val="38BDF8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  <a:p>
              <a:pPr marL="0" lvl="0" indent="0" algn="ctr" rtl="0">
                <a:spcBef>
                  <a:spcPts val="1500"/>
                </a:spcBef>
                <a:spcAft>
                  <a:spcPts val="0"/>
                </a:spcAft>
                <a:buNone/>
              </a:pPr>
              <a:r>
                <a:rPr lang="en-US" sz="2000" b="1" dirty="0">
                  <a:solidFill>
                    <a:srgbClr val="38BDF8"/>
                  </a:solidFill>
                  <a:latin typeface="Inter"/>
                  <a:ea typeface="Inter"/>
                  <a:cs typeface="Inter"/>
                  <a:sym typeface="Inter"/>
                </a:rPr>
                <a:t>1. </a:t>
              </a:r>
              <a:r>
                <a:rPr lang="en-US" sz="2000" b="1" dirty="0" err="1">
                  <a:solidFill>
                    <a:srgbClr val="38BDF8"/>
                  </a:solidFill>
                  <a:latin typeface="Inter"/>
                  <a:ea typeface="Inter"/>
                  <a:cs typeface="Inter"/>
                  <a:sym typeface="Inter"/>
                </a:rPr>
                <a:t>Ввод</a:t>
              </a:r>
              <a:endParaRPr sz="2000" b="1" dirty="0">
                <a:solidFill>
                  <a:srgbClr val="38BDF8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0" lvl="0" indent="0" algn="ctr" rtl="0">
                <a:spcBef>
                  <a:spcPts val="1125"/>
                </a:spcBef>
                <a:spcAft>
                  <a:spcPts val="0"/>
                </a:spcAft>
                <a:buNone/>
              </a:pPr>
              <a:r>
                <a:rPr lang="en-US" sz="1400" b="0" dirty="0" err="1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Вы</a:t>
              </a:r>
              <a:r>
                <a:rPr lang="en-US" sz="1400" b="0" dirty="0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400" b="0" dirty="0" err="1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вводите</a:t>
              </a:r>
              <a:r>
                <a:rPr lang="en-US" sz="1400" b="0" dirty="0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400" b="0" dirty="0" err="1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слова</a:t>
              </a:r>
              <a:r>
                <a:rPr lang="en-US" sz="1400" b="0" dirty="0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400" b="0" dirty="0" err="1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списком</a:t>
              </a:r>
              <a:r>
                <a:rPr lang="en-US" sz="1400" b="0" dirty="0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 в </a:t>
              </a:r>
              <a:r>
                <a:rPr lang="en-US" sz="1400" b="0" dirty="0" err="1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интерфейсе</a:t>
              </a:r>
              <a:r>
                <a:rPr lang="en-US" sz="1400" b="0" dirty="0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400" b="0" dirty="0" err="1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приложения</a:t>
              </a:r>
              <a:r>
                <a:rPr lang="en-US" sz="1400" b="0" dirty="0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.</a:t>
              </a:r>
              <a:endParaRPr sz="1400" b="0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117" name="Google Shape;117;p15"/>
          <p:cNvGrpSpPr/>
          <p:nvPr/>
        </p:nvGrpSpPr>
        <p:grpSpPr>
          <a:xfrm>
            <a:off x="3352800" y="1333500"/>
            <a:ext cx="2619300" cy="4572000"/>
            <a:chOff x="3352800" y="1333500"/>
            <a:chExt cx="2619300" cy="4572000"/>
          </a:xfrm>
        </p:grpSpPr>
        <p:sp>
          <p:nvSpPr>
            <p:cNvPr id="118" name="Google Shape;118;p15"/>
            <p:cNvSpPr/>
            <p:nvPr/>
          </p:nvSpPr>
          <p:spPr>
            <a:xfrm>
              <a:off x="3352800" y="1333500"/>
              <a:ext cx="2619300" cy="4572000"/>
            </a:xfrm>
            <a:prstGeom prst="roundRect">
              <a:avLst>
                <a:gd name="adj" fmla="val 5818"/>
              </a:avLst>
            </a:prstGeom>
            <a:solidFill>
              <a:srgbClr val="1E293B"/>
            </a:solidFill>
            <a:ln w="9525" cap="flat" cmpd="sng">
              <a:solidFill>
                <a:srgbClr val="C084F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15"/>
            <p:cNvSpPr txBox="1"/>
            <p:nvPr/>
          </p:nvSpPr>
          <p:spPr>
            <a:xfrm>
              <a:off x="3352800" y="1333500"/>
              <a:ext cx="2619300" cy="4572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85750" tIns="285750" rIns="285750" bIns="285750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4800" dirty="0">
                <a:solidFill>
                  <a:srgbClr val="C084FC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  <a:p>
              <a:pPr marL="0" lvl="0" indent="0" algn="ctr" rtl="0">
                <a:spcBef>
                  <a:spcPts val="1500"/>
                </a:spcBef>
                <a:spcAft>
                  <a:spcPts val="0"/>
                </a:spcAft>
                <a:buNone/>
              </a:pPr>
              <a:r>
                <a:rPr lang="en-US" sz="2000" b="1" dirty="0">
                  <a:solidFill>
                    <a:srgbClr val="C084FC"/>
                  </a:solidFill>
                  <a:latin typeface="Inter"/>
                  <a:ea typeface="Inter"/>
                  <a:cs typeface="Inter"/>
                  <a:sym typeface="Inter"/>
                </a:rPr>
                <a:t>2. ИИ </a:t>
              </a:r>
              <a:r>
                <a:rPr lang="en-US" sz="2000" b="1" dirty="0" err="1">
                  <a:solidFill>
                    <a:srgbClr val="C084FC"/>
                  </a:solidFill>
                  <a:latin typeface="Inter"/>
                  <a:ea typeface="Inter"/>
                  <a:cs typeface="Inter"/>
                  <a:sym typeface="Inter"/>
                </a:rPr>
                <a:t>Анализ</a:t>
              </a:r>
              <a:endParaRPr sz="2000" b="1" dirty="0">
                <a:solidFill>
                  <a:srgbClr val="C084FC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0" lvl="0" indent="0" algn="ctr" rtl="0">
                <a:spcBef>
                  <a:spcPts val="1125"/>
                </a:spcBef>
                <a:spcAft>
                  <a:spcPts val="0"/>
                </a:spcAft>
                <a:buNone/>
              </a:pPr>
              <a:r>
                <a:rPr lang="en-US" sz="1400" b="0" dirty="0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Gemini API </a:t>
              </a:r>
              <a:r>
                <a:rPr lang="en-US" sz="1400" b="0" dirty="0" err="1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формирует</a:t>
              </a:r>
              <a:r>
                <a:rPr lang="en-US" sz="1400" b="0" dirty="0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400" b="0" dirty="0" err="1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контекст</a:t>
              </a:r>
              <a:r>
                <a:rPr lang="en-US" sz="1400" b="0" dirty="0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 и </a:t>
              </a:r>
              <a:r>
                <a:rPr lang="en-US" sz="1400" b="0" dirty="0" err="1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перевод</a:t>
              </a:r>
              <a:r>
                <a:rPr lang="en-US" sz="1400" b="0" dirty="0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 (JSON).</a:t>
              </a:r>
              <a:endParaRPr sz="1400" b="0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120" name="Google Shape;120;p15"/>
          <p:cNvGrpSpPr/>
          <p:nvPr/>
        </p:nvGrpSpPr>
        <p:grpSpPr>
          <a:xfrm>
            <a:off x="6229350" y="1333500"/>
            <a:ext cx="2619300" cy="4572000"/>
            <a:chOff x="6229350" y="1333500"/>
            <a:chExt cx="2619300" cy="4572000"/>
          </a:xfrm>
        </p:grpSpPr>
        <p:sp>
          <p:nvSpPr>
            <p:cNvPr id="121" name="Google Shape;121;p15"/>
            <p:cNvSpPr/>
            <p:nvPr/>
          </p:nvSpPr>
          <p:spPr>
            <a:xfrm>
              <a:off x="6229350" y="1333500"/>
              <a:ext cx="2619300" cy="4572000"/>
            </a:xfrm>
            <a:prstGeom prst="roundRect">
              <a:avLst>
                <a:gd name="adj" fmla="val 5818"/>
              </a:avLst>
            </a:prstGeom>
            <a:solidFill>
              <a:srgbClr val="1E293B"/>
            </a:solidFill>
            <a:ln w="9525" cap="flat" cmpd="sng">
              <a:solidFill>
                <a:srgbClr val="FB923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15"/>
            <p:cNvSpPr txBox="1"/>
            <p:nvPr/>
          </p:nvSpPr>
          <p:spPr>
            <a:xfrm>
              <a:off x="6229350" y="1333500"/>
              <a:ext cx="2619300" cy="4572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85750" tIns="285750" rIns="285750" bIns="285750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4800" dirty="0">
                <a:solidFill>
                  <a:srgbClr val="FB923C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  <a:p>
              <a:pPr marL="0" lvl="0" indent="0" algn="ctr" rtl="0">
                <a:spcBef>
                  <a:spcPts val="1500"/>
                </a:spcBef>
                <a:spcAft>
                  <a:spcPts val="0"/>
                </a:spcAft>
                <a:buNone/>
              </a:pPr>
              <a:r>
                <a:rPr lang="en-US" sz="2000" b="1" dirty="0">
                  <a:solidFill>
                    <a:srgbClr val="FB923C"/>
                  </a:solidFill>
                  <a:latin typeface="Inter"/>
                  <a:ea typeface="Inter"/>
                  <a:cs typeface="Inter"/>
                  <a:sym typeface="Inter"/>
                </a:rPr>
                <a:t>3. </a:t>
              </a:r>
              <a:r>
                <a:rPr lang="en-US" sz="2000" b="1" dirty="0" err="1">
                  <a:solidFill>
                    <a:srgbClr val="FB923C"/>
                  </a:solidFill>
                  <a:latin typeface="Inter"/>
                  <a:ea typeface="Inter"/>
                  <a:cs typeface="Inter"/>
                  <a:sym typeface="Inter"/>
                </a:rPr>
                <a:t>Озвучка</a:t>
              </a:r>
              <a:endParaRPr sz="2000" b="1" dirty="0">
                <a:solidFill>
                  <a:srgbClr val="FB923C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0" lvl="0" indent="0" algn="ctr" rtl="0">
                <a:spcBef>
                  <a:spcPts val="1125"/>
                </a:spcBef>
                <a:spcAft>
                  <a:spcPts val="0"/>
                </a:spcAft>
                <a:buNone/>
              </a:pPr>
              <a:r>
                <a:rPr lang="en-US" sz="1400" b="0" dirty="0" err="1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Система</a:t>
              </a:r>
              <a:r>
                <a:rPr lang="en-US" sz="1400" b="0" dirty="0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400" b="0" dirty="0" err="1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генерирует</a:t>
              </a:r>
              <a:r>
                <a:rPr lang="en-US" sz="1400" b="0" dirty="0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400" b="0" dirty="0" err="1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аудиофайл</a:t>
              </a:r>
              <a:r>
                <a:rPr lang="en-US" sz="1400" b="0" dirty="0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400" b="0" dirty="0" err="1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произношения</a:t>
              </a:r>
              <a:r>
                <a:rPr lang="en-US" sz="1400" b="0" dirty="0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.</a:t>
              </a:r>
              <a:endParaRPr sz="1400" b="0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123" name="Google Shape;123;p15"/>
          <p:cNvGrpSpPr/>
          <p:nvPr/>
        </p:nvGrpSpPr>
        <p:grpSpPr>
          <a:xfrm>
            <a:off x="9105900" y="1333500"/>
            <a:ext cx="2619300" cy="4572000"/>
            <a:chOff x="9105900" y="1333500"/>
            <a:chExt cx="2619300" cy="4572000"/>
          </a:xfrm>
        </p:grpSpPr>
        <p:sp>
          <p:nvSpPr>
            <p:cNvPr id="124" name="Google Shape;124;p15"/>
            <p:cNvSpPr/>
            <p:nvPr/>
          </p:nvSpPr>
          <p:spPr>
            <a:xfrm>
              <a:off x="9105900" y="1333500"/>
              <a:ext cx="2619300" cy="4572000"/>
            </a:xfrm>
            <a:prstGeom prst="roundRect">
              <a:avLst>
                <a:gd name="adj" fmla="val 5818"/>
              </a:avLst>
            </a:prstGeom>
            <a:solidFill>
              <a:srgbClr val="1E293B"/>
            </a:solidFill>
            <a:ln w="9525" cap="flat" cmpd="sng">
              <a:solidFill>
                <a:srgbClr val="4ADE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15"/>
            <p:cNvSpPr txBox="1"/>
            <p:nvPr/>
          </p:nvSpPr>
          <p:spPr>
            <a:xfrm>
              <a:off x="9105900" y="1333500"/>
              <a:ext cx="2619300" cy="4572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85750" tIns="285750" rIns="285750" bIns="285750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4800" dirty="0">
                <a:solidFill>
                  <a:srgbClr val="4ADE80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  <a:p>
              <a:pPr marL="0" lvl="0" indent="0" algn="ctr" rtl="0">
                <a:spcBef>
                  <a:spcPts val="1500"/>
                </a:spcBef>
                <a:spcAft>
                  <a:spcPts val="0"/>
                </a:spcAft>
                <a:buNone/>
              </a:pPr>
              <a:r>
                <a:rPr lang="en-US" sz="2000" b="1" dirty="0">
                  <a:solidFill>
                    <a:srgbClr val="4ADE80"/>
                  </a:solidFill>
                  <a:latin typeface="Inter"/>
                  <a:ea typeface="Inter"/>
                  <a:cs typeface="Inter"/>
                  <a:sym typeface="Inter"/>
                </a:rPr>
                <a:t>4. </a:t>
              </a:r>
              <a:r>
                <a:rPr lang="en-US" sz="2000" b="1" dirty="0" err="1">
                  <a:solidFill>
                    <a:srgbClr val="4ADE80"/>
                  </a:solidFill>
                  <a:latin typeface="Inter"/>
                  <a:ea typeface="Inter"/>
                  <a:cs typeface="Inter"/>
                  <a:sym typeface="Inter"/>
                </a:rPr>
                <a:t>Экспорт</a:t>
              </a:r>
              <a:endParaRPr sz="2000" b="1" dirty="0">
                <a:solidFill>
                  <a:srgbClr val="4ADE8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0" lvl="0" indent="0" algn="ctr" rtl="0">
                <a:spcBef>
                  <a:spcPts val="1125"/>
                </a:spcBef>
                <a:spcAft>
                  <a:spcPts val="0"/>
                </a:spcAft>
                <a:buNone/>
              </a:pPr>
              <a:r>
                <a:rPr lang="en-US" sz="1400" b="0" dirty="0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Anki-Connect </a:t>
              </a:r>
              <a:r>
                <a:rPr lang="en-US" sz="1400" b="0" dirty="0" err="1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тихо</a:t>
              </a:r>
              <a:r>
                <a:rPr lang="en-US" sz="1400" b="0" dirty="0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400" b="0" dirty="0" err="1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сохраняет</a:t>
              </a:r>
              <a:r>
                <a:rPr lang="en-US" sz="1400" b="0" dirty="0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400" b="0" dirty="0" err="1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всё</a:t>
              </a:r>
              <a:r>
                <a:rPr lang="en-US" sz="1400" b="0" dirty="0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 в </a:t>
              </a:r>
              <a:r>
                <a:rPr lang="en-US" sz="1400" b="0" dirty="0" err="1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вашу</a:t>
              </a:r>
              <a:r>
                <a:rPr lang="en-US" sz="1400" b="0" dirty="0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400" b="0" dirty="0" err="1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базу</a:t>
              </a:r>
              <a:r>
                <a:rPr lang="en-US" sz="1400" b="0" dirty="0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.</a:t>
              </a:r>
              <a:endParaRPr sz="1400" b="0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B87A67F2-732E-891E-F7EC-3EEF70E7D0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9224" y="1498911"/>
            <a:ext cx="1202026" cy="88233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6CD107A-A359-8219-CC54-691896EA25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44875" y="1436622"/>
            <a:ext cx="1235150" cy="100691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499A95A-795D-822C-B07B-6D36F0A58B7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24600" y="1498911"/>
            <a:ext cx="1416849" cy="88262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2051BBC-F9F9-8D22-5BA2-1E98114218F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22284" y="1460816"/>
            <a:ext cx="1386532" cy="88233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Google Shape;130;p16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1" name="Google Shape;131;p16"/>
          <p:cNvGrpSpPr/>
          <p:nvPr/>
        </p:nvGrpSpPr>
        <p:grpSpPr>
          <a:xfrm>
            <a:off x="-476250" y="-952500"/>
            <a:ext cx="13620750" cy="8286750"/>
            <a:chOff x="-476250" y="-952500"/>
            <a:chExt cx="13620750" cy="8286750"/>
          </a:xfrm>
        </p:grpSpPr>
        <p:sp>
          <p:nvSpPr>
            <p:cNvPr id="132" name="Google Shape;132;p16"/>
            <p:cNvSpPr/>
            <p:nvPr/>
          </p:nvSpPr>
          <p:spPr>
            <a:xfrm>
              <a:off x="9334500" y="-952500"/>
              <a:ext cx="3810000" cy="3810000"/>
            </a:xfrm>
            <a:prstGeom prst="ellipse">
              <a:avLst/>
            </a:prstGeom>
            <a:solidFill>
              <a:srgbClr val="38BDF8">
                <a:alpha val="5000"/>
              </a:srgbClr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16"/>
            <p:cNvSpPr/>
            <p:nvPr/>
          </p:nvSpPr>
          <p:spPr>
            <a:xfrm>
              <a:off x="-476250" y="4476750"/>
              <a:ext cx="2857500" cy="2857500"/>
            </a:xfrm>
            <a:prstGeom prst="ellipse">
              <a:avLst/>
            </a:prstGeom>
            <a:solidFill>
              <a:srgbClr val="818CF8">
                <a:alpha val="5000"/>
              </a:srgbClr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4" name="Google Shape;134;p16"/>
          <p:cNvSpPr txBox="1"/>
          <p:nvPr/>
        </p:nvSpPr>
        <p:spPr>
          <a:xfrm>
            <a:off x="476250" y="381000"/>
            <a:ext cx="11239500" cy="6156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0">
                <a:solidFill>
                  <a:srgbClr val="F8FAFC"/>
                </a:solidFill>
                <a:latin typeface="Inter ExtraBold"/>
                <a:ea typeface="Inter ExtraBold"/>
                <a:cs typeface="Inter ExtraBold"/>
                <a:sym typeface="Inter ExtraBold"/>
              </a:rPr>
              <a:t>Глубокий разбор: Роль Gemini AI</a:t>
            </a:r>
            <a:endParaRPr sz="4000" b="0">
              <a:solidFill>
                <a:srgbClr val="F8FAFC"/>
              </a:solidFill>
              <a:latin typeface="Inter ExtraBold"/>
              <a:ea typeface="Inter ExtraBold"/>
              <a:cs typeface="Inter ExtraBold"/>
              <a:sym typeface="Inter ExtraBold"/>
            </a:endParaRPr>
          </a:p>
        </p:txBody>
      </p:sp>
      <p:grpSp>
        <p:nvGrpSpPr>
          <p:cNvPr id="135" name="Google Shape;135;p16"/>
          <p:cNvGrpSpPr/>
          <p:nvPr/>
        </p:nvGrpSpPr>
        <p:grpSpPr>
          <a:xfrm>
            <a:off x="476250" y="1524000"/>
            <a:ext cx="3524400" cy="4000500"/>
            <a:chOff x="476250" y="1524000"/>
            <a:chExt cx="3524400" cy="4000500"/>
          </a:xfrm>
        </p:grpSpPr>
        <p:sp>
          <p:nvSpPr>
            <p:cNvPr id="136" name="Google Shape;136;p16"/>
            <p:cNvSpPr/>
            <p:nvPr/>
          </p:nvSpPr>
          <p:spPr>
            <a:xfrm>
              <a:off x="476250" y="1524000"/>
              <a:ext cx="3524400" cy="4000500"/>
            </a:xfrm>
            <a:prstGeom prst="roundRect">
              <a:avLst>
                <a:gd name="adj" fmla="val 5405"/>
              </a:avLst>
            </a:prstGeom>
            <a:solidFill>
              <a:srgbClr val="1E293B"/>
            </a:solidFill>
            <a:ln w="19050" cap="flat" cmpd="sng">
              <a:solidFill>
                <a:srgbClr val="38BDF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16"/>
            <p:cNvSpPr txBox="1"/>
            <p:nvPr/>
          </p:nvSpPr>
          <p:spPr>
            <a:xfrm>
              <a:off x="762000" y="1809750"/>
              <a:ext cx="2952900" cy="3429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200" b="1" dirty="0" err="1">
                  <a:solidFill>
                    <a:srgbClr val="38BDF8"/>
                  </a:solidFill>
                  <a:latin typeface="Inter"/>
                  <a:ea typeface="Inter"/>
                  <a:cs typeface="Inter"/>
                  <a:sym typeface="Inter"/>
                </a:rPr>
                <a:t>Ассоциации</a:t>
              </a:r>
              <a:endParaRPr sz="2200" b="1" dirty="0">
                <a:solidFill>
                  <a:srgbClr val="38BDF8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0" lvl="0" indent="0" algn="l" rtl="0">
                <a:spcBef>
                  <a:spcPts val="1500"/>
                </a:spcBef>
                <a:spcAft>
                  <a:spcPts val="0"/>
                </a:spcAft>
                <a:buNone/>
              </a:pPr>
              <a:r>
                <a:rPr lang="en-US" sz="1400" b="0" dirty="0" err="1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Словарь</a:t>
              </a:r>
              <a:r>
                <a:rPr lang="en-US" sz="1400" b="0" dirty="0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400" b="0" dirty="0" err="1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дает</a:t>
              </a:r>
              <a:r>
                <a:rPr lang="en-US" sz="1400" b="0" dirty="0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400" b="0" dirty="0" err="1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просто</a:t>
              </a:r>
              <a:r>
                <a:rPr lang="en-US" sz="1400" b="0" dirty="0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400" b="0" dirty="0" err="1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значение</a:t>
              </a:r>
              <a:r>
                <a:rPr lang="en-US" sz="1400" b="0" dirty="0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. ИИ </a:t>
              </a:r>
              <a:r>
                <a:rPr lang="en-US" sz="1400" b="0" dirty="0" err="1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понимает</a:t>
              </a:r>
              <a:r>
                <a:rPr lang="en-US" sz="1400" b="0" dirty="0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400" b="0" dirty="0" err="1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контекст</a:t>
              </a:r>
              <a:r>
                <a:rPr lang="en-US" sz="1400" b="0" dirty="0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 и </a:t>
              </a:r>
              <a:r>
                <a:rPr lang="en-US" sz="1400" b="0" dirty="0" err="1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подбирает</a:t>
              </a:r>
              <a:r>
                <a:rPr lang="en-US" sz="1400" b="0" dirty="0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400" b="0" i="1" dirty="0" err="1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живые</a:t>
              </a:r>
              <a:r>
                <a:rPr lang="en-US" sz="1400" b="0" i="1" dirty="0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400" b="0" i="1" dirty="0" err="1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примеры</a:t>
              </a:r>
              <a:r>
                <a:rPr lang="en-US" sz="1400" b="0" dirty="0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400" b="0" dirty="0" err="1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употребления</a:t>
              </a:r>
              <a:r>
                <a:rPr lang="en-US" sz="1400" b="0" dirty="0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.</a:t>
              </a:r>
              <a:endParaRPr sz="1400" b="0" dirty="0">
                <a:solidFill>
                  <a:srgbClr val="F8FAFC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0" lvl="0" indent="0" algn="l" rtl="0">
                <a:spcBef>
                  <a:spcPts val="1125"/>
                </a:spcBef>
                <a:spcAft>
                  <a:spcPts val="0"/>
                </a:spcAft>
                <a:buNone/>
              </a:pPr>
              <a:r>
                <a:rPr lang="en-US" sz="1400" b="0" dirty="0" err="1">
                  <a:solidFill>
                    <a:srgbClr val="94A3B8"/>
                  </a:solidFill>
                  <a:latin typeface="Inter"/>
                  <a:ea typeface="Inter"/>
                  <a:cs typeface="Inter"/>
                  <a:sym typeface="Inter"/>
                </a:rPr>
                <a:t>Промпт</a:t>
              </a:r>
              <a:r>
                <a:rPr lang="en-US" sz="1400" b="0" dirty="0">
                  <a:solidFill>
                    <a:srgbClr val="94A3B8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400" b="0" dirty="0" err="1">
                  <a:solidFill>
                    <a:srgbClr val="94A3B8"/>
                  </a:solidFill>
                  <a:latin typeface="Inter"/>
                  <a:ea typeface="Inter"/>
                  <a:cs typeface="Inter"/>
                  <a:sym typeface="Inter"/>
                </a:rPr>
                <a:t>настроен</a:t>
              </a:r>
              <a:r>
                <a:rPr lang="en-US" sz="1400" b="0" dirty="0">
                  <a:solidFill>
                    <a:srgbClr val="94A3B8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400" b="0" dirty="0" err="1">
                  <a:solidFill>
                    <a:srgbClr val="94A3B8"/>
                  </a:solidFill>
                  <a:latin typeface="Inter"/>
                  <a:ea typeface="Inter"/>
                  <a:cs typeface="Inter"/>
                  <a:sym typeface="Inter"/>
                </a:rPr>
                <a:t>так</a:t>
              </a:r>
              <a:r>
                <a:rPr lang="en-US" sz="1400" b="0" dirty="0">
                  <a:solidFill>
                    <a:srgbClr val="94A3B8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1400" b="0" dirty="0" err="1">
                  <a:solidFill>
                    <a:srgbClr val="94A3B8"/>
                  </a:solidFill>
                  <a:latin typeface="Inter"/>
                  <a:ea typeface="Inter"/>
                  <a:cs typeface="Inter"/>
                  <a:sym typeface="Inter"/>
                </a:rPr>
                <a:t>чтобы</a:t>
              </a:r>
              <a:r>
                <a:rPr lang="en-US" sz="1400" b="0" dirty="0">
                  <a:solidFill>
                    <a:srgbClr val="94A3B8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400" b="0" dirty="0" err="1">
                  <a:solidFill>
                    <a:srgbClr val="94A3B8"/>
                  </a:solidFill>
                  <a:latin typeface="Inter"/>
                  <a:ea typeface="Inter"/>
                  <a:cs typeface="Inter"/>
                  <a:sym typeface="Inter"/>
                </a:rPr>
                <a:t>объяснять</a:t>
              </a:r>
              <a:r>
                <a:rPr lang="en-US" sz="1400" b="0" dirty="0">
                  <a:solidFill>
                    <a:srgbClr val="94A3B8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400" b="0" dirty="0" err="1">
                  <a:solidFill>
                    <a:srgbClr val="94A3B8"/>
                  </a:solidFill>
                  <a:latin typeface="Inter"/>
                  <a:ea typeface="Inter"/>
                  <a:cs typeface="Inter"/>
                  <a:sym typeface="Inter"/>
                </a:rPr>
                <a:t>сложные</a:t>
              </a:r>
              <a:r>
                <a:rPr lang="en-US" sz="1400" b="0" dirty="0">
                  <a:solidFill>
                    <a:srgbClr val="94A3B8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400" b="0" dirty="0" err="1">
                  <a:solidFill>
                    <a:srgbClr val="94A3B8"/>
                  </a:solidFill>
                  <a:latin typeface="Inter"/>
                  <a:ea typeface="Inter"/>
                  <a:cs typeface="Inter"/>
                  <a:sym typeface="Inter"/>
                </a:rPr>
                <a:t>вещи</a:t>
              </a:r>
              <a:r>
                <a:rPr lang="en-US" sz="1400" b="0" dirty="0">
                  <a:solidFill>
                    <a:srgbClr val="94A3B8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400" b="0" dirty="0" err="1">
                  <a:solidFill>
                    <a:srgbClr val="94A3B8"/>
                  </a:solidFill>
                  <a:latin typeface="Inter"/>
                  <a:ea typeface="Inter"/>
                  <a:cs typeface="Inter"/>
                  <a:sym typeface="Inter"/>
                </a:rPr>
                <a:t>простым</a:t>
              </a:r>
              <a:r>
                <a:rPr lang="en-US" sz="1400" b="0" dirty="0">
                  <a:solidFill>
                    <a:srgbClr val="94A3B8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400" b="0" dirty="0" err="1">
                  <a:solidFill>
                    <a:srgbClr val="94A3B8"/>
                  </a:solidFill>
                  <a:latin typeface="Inter"/>
                  <a:ea typeface="Inter"/>
                  <a:cs typeface="Inter"/>
                  <a:sym typeface="Inter"/>
                </a:rPr>
                <a:t>языком</a:t>
              </a:r>
              <a:r>
                <a:rPr lang="en-US" sz="1400" b="0" dirty="0">
                  <a:solidFill>
                    <a:srgbClr val="94A3B8"/>
                  </a:solidFill>
                  <a:latin typeface="Inter"/>
                  <a:ea typeface="Inter"/>
                  <a:cs typeface="Inter"/>
                  <a:sym typeface="Inter"/>
                </a:rPr>
                <a:t>.</a:t>
              </a:r>
              <a:endParaRPr sz="1400" b="0" dirty="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138" name="Google Shape;138;p16"/>
          <p:cNvGrpSpPr/>
          <p:nvPr/>
        </p:nvGrpSpPr>
        <p:grpSpPr>
          <a:xfrm>
            <a:off x="4333875" y="1524000"/>
            <a:ext cx="3524400" cy="4000500"/>
            <a:chOff x="4333875" y="1524000"/>
            <a:chExt cx="3524400" cy="4000500"/>
          </a:xfrm>
        </p:grpSpPr>
        <p:sp>
          <p:nvSpPr>
            <p:cNvPr id="139" name="Google Shape;139;p16"/>
            <p:cNvSpPr/>
            <p:nvPr/>
          </p:nvSpPr>
          <p:spPr>
            <a:xfrm>
              <a:off x="4333875" y="1524000"/>
              <a:ext cx="3524400" cy="4000500"/>
            </a:xfrm>
            <a:prstGeom prst="roundRect">
              <a:avLst>
                <a:gd name="adj" fmla="val 5405"/>
              </a:avLst>
            </a:prstGeom>
            <a:solidFill>
              <a:srgbClr val="1E293B"/>
            </a:solidFill>
            <a:ln w="19050" cap="flat" cmpd="sng">
              <a:solidFill>
                <a:srgbClr val="C084F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16"/>
            <p:cNvSpPr txBox="1"/>
            <p:nvPr/>
          </p:nvSpPr>
          <p:spPr>
            <a:xfrm>
              <a:off x="4619625" y="1809750"/>
              <a:ext cx="2952900" cy="3429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200" b="1" dirty="0">
                  <a:solidFill>
                    <a:srgbClr val="C084FC"/>
                  </a:solidFill>
                  <a:latin typeface="Inter"/>
                  <a:ea typeface="Inter"/>
                  <a:cs typeface="Inter"/>
                  <a:sym typeface="Inter"/>
                </a:rPr>
                <a:t>JSON </a:t>
              </a:r>
              <a:r>
                <a:rPr lang="en-US" sz="2200" b="1" dirty="0" err="1">
                  <a:solidFill>
                    <a:srgbClr val="C084FC"/>
                  </a:solidFill>
                  <a:latin typeface="Inter"/>
                  <a:ea typeface="Inter"/>
                  <a:cs typeface="Inter"/>
                  <a:sym typeface="Inter"/>
                </a:rPr>
                <a:t>парсинг</a:t>
              </a:r>
              <a:endParaRPr sz="2200" b="1" dirty="0">
                <a:solidFill>
                  <a:srgbClr val="C084FC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0" lvl="0" indent="0" algn="l" rtl="0">
                <a:spcBef>
                  <a:spcPts val="1500"/>
                </a:spcBef>
                <a:spcAft>
                  <a:spcPts val="0"/>
                </a:spcAft>
                <a:buNone/>
              </a:pPr>
              <a:r>
                <a:rPr lang="en-US" sz="1400" b="0" dirty="0" err="1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Мы</a:t>
              </a:r>
              <a:r>
                <a:rPr lang="en-US" sz="1400" b="0" dirty="0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400" b="0" dirty="0" err="1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заставляем</a:t>
              </a:r>
              <a:r>
                <a:rPr lang="en-US" sz="1400" b="0" dirty="0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400" b="0" dirty="0" err="1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нейросеть</a:t>
              </a:r>
              <a:r>
                <a:rPr lang="en-US" sz="1400" b="0" dirty="0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400" b="0" dirty="0" err="1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отвечать</a:t>
              </a:r>
              <a:r>
                <a:rPr lang="en-US" sz="1400" b="0" dirty="0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 в </a:t>
              </a:r>
              <a:r>
                <a:rPr lang="en-US" sz="1400" b="0" dirty="0" err="1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строгом</a:t>
              </a:r>
              <a:r>
                <a:rPr lang="en-US" sz="1400" b="0" dirty="0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 JSON-</a:t>
              </a:r>
              <a:r>
                <a:rPr lang="en-US" sz="1400" b="0" dirty="0" err="1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формате</a:t>
              </a:r>
              <a:r>
                <a:rPr lang="en-US" sz="1400" b="0" dirty="0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.</a:t>
              </a:r>
              <a:endParaRPr sz="1400" b="0" dirty="0">
                <a:solidFill>
                  <a:srgbClr val="F8FAFC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0" lvl="0" indent="0" algn="l" rtl="0">
                <a:spcBef>
                  <a:spcPts val="1125"/>
                </a:spcBef>
                <a:spcAft>
                  <a:spcPts val="0"/>
                </a:spcAft>
                <a:buNone/>
              </a:pPr>
              <a:r>
                <a:rPr lang="en-US" sz="1400" b="0" dirty="0" err="1">
                  <a:solidFill>
                    <a:srgbClr val="94A3B8"/>
                  </a:solidFill>
                  <a:latin typeface="Inter"/>
                  <a:ea typeface="Inter"/>
                  <a:cs typeface="Inter"/>
                  <a:sym typeface="Inter"/>
                </a:rPr>
                <a:t>Никакого</a:t>
              </a:r>
              <a:r>
                <a:rPr lang="en-US" sz="1400" b="0" dirty="0">
                  <a:solidFill>
                    <a:srgbClr val="94A3B8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400" b="0" dirty="0" err="1">
                  <a:solidFill>
                    <a:srgbClr val="94A3B8"/>
                  </a:solidFill>
                  <a:latin typeface="Inter"/>
                  <a:ea typeface="Inter"/>
                  <a:cs typeface="Inter"/>
                  <a:sym typeface="Inter"/>
                </a:rPr>
                <a:t>мусорного</a:t>
              </a:r>
              <a:r>
                <a:rPr lang="en-US" sz="1400" b="0" dirty="0">
                  <a:solidFill>
                    <a:srgbClr val="94A3B8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400" b="0" dirty="0" err="1">
                  <a:solidFill>
                    <a:srgbClr val="94A3B8"/>
                  </a:solidFill>
                  <a:latin typeface="Inter"/>
                  <a:ea typeface="Inter"/>
                  <a:cs typeface="Inter"/>
                  <a:sym typeface="Inter"/>
                </a:rPr>
                <a:t>текста</a:t>
              </a:r>
              <a:r>
                <a:rPr lang="en-US" sz="1400" b="0" dirty="0">
                  <a:solidFill>
                    <a:srgbClr val="94A3B8"/>
                  </a:solidFill>
                  <a:latin typeface="Inter"/>
                  <a:ea typeface="Inter"/>
                  <a:cs typeface="Inter"/>
                  <a:sym typeface="Inter"/>
                </a:rPr>
                <a:t> — </a:t>
              </a:r>
              <a:r>
                <a:rPr lang="en-US" sz="1400" b="0" dirty="0" err="1">
                  <a:solidFill>
                    <a:srgbClr val="94A3B8"/>
                  </a:solidFill>
                  <a:latin typeface="Inter"/>
                  <a:ea typeface="Inter"/>
                  <a:cs typeface="Inter"/>
                  <a:sym typeface="Inter"/>
                </a:rPr>
                <a:t>только</a:t>
              </a:r>
              <a:r>
                <a:rPr lang="en-US" sz="1400" b="0" dirty="0">
                  <a:solidFill>
                    <a:srgbClr val="94A3B8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400" b="0" dirty="0" err="1">
                  <a:solidFill>
                    <a:srgbClr val="94A3B8"/>
                  </a:solidFill>
                  <a:latin typeface="Inter"/>
                  <a:ea typeface="Inter"/>
                  <a:cs typeface="Inter"/>
                  <a:sym typeface="Inter"/>
                </a:rPr>
                <a:t>чистые</a:t>
              </a:r>
              <a:r>
                <a:rPr lang="en-US" sz="1400" b="0" dirty="0">
                  <a:solidFill>
                    <a:srgbClr val="94A3B8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400" b="0" dirty="0" err="1">
                  <a:solidFill>
                    <a:srgbClr val="94A3B8"/>
                  </a:solidFill>
                  <a:latin typeface="Inter"/>
                  <a:ea typeface="Inter"/>
                  <a:cs typeface="Inter"/>
                  <a:sym typeface="Inter"/>
                </a:rPr>
                <a:t>данные</a:t>
              </a:r>
              <a:r>
                <a:rPr lang="en-US" sz="1400" b="0" dirty="0">
                  <a:solidFill>
                    <a:srgbClr val="94A3B8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400" b="0" dirty="0" err="1">
                  <a:solidFill>
                    <a:srgbClr val="94A3B8"/>
                  </a:solidFill>
                  <a:latin typeface="Inter"/>
                  <a:ea typeface="Inter"/>
                  <a:cs typeface="Inter"/>
                  <a:sym typeface="Inter"/>
                </a:rPr>
                <a:t>для</a:t>
              </a:r>
              <a:r>
                <a:rPr lang="en-US" sz="1400" b="0" dirty="0">
                  <a:solidFill>
                    <a:srgbClr val="94A3B8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400" b="0" dirty="0" err="1">
                  <a:solidFill>
                    <a:srgbClr val="94A3B8"/>
                  </a:solidFill>
                  <a:latin typeface="Inter"/>
                  <a:ea typeface="Inter"/>
                  <a:cs typeface="Inter"/>
                  <a:sym typeface="Inter"/>
                </a:rPr>
                <a:t>мгновенного</a:t>
              </a:r>
              <a:r>
                <a:rPr lang="en-US" sz="1400" b="0" dirty="0">
                  <a:solidFill>
                    <a:srgbClr val="94A3B8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400" b="0" dirty="0" err="1">
                  <a:solidFill>
                    <a:srgbClr val="94A3B8"/>
                  </a:solidFill>
                  <a:latin typeface="Inter"/>
                  <a:ea typeface="Inter"/>
                  <a:cs typeface="Inter"/>
                  <a:sym typeface="Inter"/>
                </a:rPr>
                <a:t>маппинга</a:t>
              </a:r>
              <a:r>
                <a:rPr lang="en-US" sz="1400" b="0" dirty="0">
                  <a:solidFill>
                    <a:srgbClr val="94A3B8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400" b="0" dirty="0" err="1">
                  <a:solidFill>
                    <a:srgbClr val="94A3B8"/>
                  </a:solidFill>
                  <a:latin typeface="Inter"/>
                  <a:ea typeface="Inter"/>
                  <a:cs typeface="Inter"/>
                  <a:sym typeface="Inter"/>
                </a:rPr>
                <a:t>полей</a:t>
              </a:r>
              <a:r>
                <a:rPr lang="en-US" sz="1400" b="0" dirty="0">
                  <a:solidFill>
                    <a:srgbClr val="94A3B8"/>
                  </a:solidFill>
                  <a:latin typeface="Inter"/>
                  <a:ea typeface="Inter"/>
                  <a:cs typeface="Inter"/>
                  <a:sym typeface="Inter"/>
                </a:rPr>
                <a:t>.</a:t>
              </a:r>
              <a:endParaRPr sz="1400" b="0" dirty="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141" name="Google Shape;141;p16"/>
          <p:cNvGrpSpPr/>
          <p:nvPr/>
        </p:nvGrpSpPr>
        <p:grpSpPr>
          <a:xfrm>
            <a:off x="8191500" y="1524000"/>
            <a:ext cx="3524400" cy="4000500"/>
            <a:chOff x="8191500" y="1524000"/>
            <a:chExt cx="3524400" cy="4000500"/>
          </a:xfrm>
        </p:grpSpPr>
        <p:sp>
          <p:nvSpPr>
            <p:cNvPr id="142" name="Google Shape;142;p16"/>
            <p:cNvSpPr/>
            <p:nvPr/>
          </p:nvSpPr>
          <p:spPr>
            <a:xfrm>
              <a:off x="8191500" y="1524000"/>
              <a:ext cx="3524400" cy="4000500"/>
            </a:xfrm>
            <a:prstGeom prst="roundRect">
              <a:avLst>
                <a:gd name="adj" fmla="val 5405"/>
              </a:avLst>
            </a:prstGeom>
            <a:solidFill>
              <a:srgbClr val="1E293B"/>
            </a:solidFill>
            <a:ln w="19050" cap="flat" cmpd="sng">
              <a:solidFill>
                <a:srgbClr val="4ADE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16"/>
            <p:cNvSpPr txBox="1"/>
            <p:nvPr/>
          </p:nvSpPr>
          <p:spPr>
            <a:xfrm>
              <a:off x="8477250" y="1809750"/>
              <a:ext cx="2952900" cy="3429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200" b="1" dirty="0" err="1">
                  <a:solidFill>
                    <a:srgbClr val="4ADE80"/>
                  </a:solidFill>
                  <a:latin typeface="Inter"/>
                  <a:ea typeface="Inter"/>
                  <a:cs typeface="Inter"/>
                  <a:sym typeface="Inter"/>
                </a:rPr>
                <a:t>Авто-фонетика</a:t>
              </a:r>
              <a:endParaRPr sz="2200" b="1" dirty="0">
                <a:solidFill>
                  <a:srgbClr val="4ADE8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0" lvl="0" indent="0" algn="l" rtl="0">
                <a:spcBef>
                  <a:spcPts val="1500"/>
                </a:spcBef>
                <a:spcAft>
                  <a:spcPts val="0"/>
                </a:spcAft>
                <a:buNone/>
              </a:pPr>
              <a:r>
                <a:rPr lang="en-US" sz="1400" b="0" dirty="0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ИИ </a:t>
              </a:r>
              <a:r>
                <a:rPr lang="en-US" sz="1400" b="0" dirty="0" err="1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сам</a:t>
              </a:r>
              <a:r>
                <a:rPr lang="en-US" sz="1400" b="0" dirty="0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400" b="0" dirty="0" err="1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пишет</a:t>
              </a:r>
              <a:r>
                <a:rPr lang="en-US" sz="1400" b="0" dirty="0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400" b="0" dirty="0" err="1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фонетическую</a:t>
              </a:r>
              <a:r>
                <a:rPr lang="en-US" sz="1400" b="0" dirty="0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400" b="0" dirty="0" err="1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транскрипцию</a:t>
              </a:r>
              <a:r>
                <a:rPr lang="en-US" sz="1400" b="0" dirty="0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 (IPA).</a:t>
              </a:r>
              <a:endParaRPr sz="1400" b="0" dirty="0">
                <a:solidFill>
                  <a:srgbClr val="F8FAFC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0" lvl="0" indent="0" algn="l" rtl="0">
                <a:spcBef>
                  <a:spcPts val="1125"/>
                </a:spcBef>
                <a:spcAft>
                  <a:spcPts val="0"/>
                </a:spcAft>
                <a:buNone/>
              </a:pPr>
              <a:r>
                <a:rPr lang="en-US" sz="1400" b="0" dirty="0" err="1">
                  <a:solidFill>
                    <a:srgbClr val="94A3B8"/>
                  </a:solidFill>
                  <a:latin typeface="Inter"/>
                  <a:ea typeface="Inter"/>
                  <a:cs typeface="Inter"/>
                  <a:sym typeface="Inter"/>
                </a:rPr>
                <a:t>Это</a:t>
              </a:r>
              <a:r>
                <a:rPr lang="en-US" sz="1400" b="0" dirty="0">
                  <a:solidFill>
                    <a:srgbClr val="94A3B8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400" b="0" dirty="0" err="1">
                  <a:solidFill>
                    <a:srgbClr val="94A3B8"/>
                  </a:solidFill>
                  <a:latin typeface="Inter"/>
                  <a:ea typeface="Inter"/>
                  <a:cs typeface="Inter"/>
                  <a:sym typeface="Inter"/>
                </a:rPr>
                <a:t>критически</a:t>
              </a:r>
              <a:r>
                <a:rPr lang="en-US" sz="1400" b="0" dirty="0">
                  <a:solidFill>
                    <a:srgbClr val="94A3B8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400" b="0" dirty="0" err="1">
                  <a:solidFill>
                    <a:srgbClr val="94A3B8"/>
                  </a:solidFill>
                  <a:latin typeface="Inter"/>
                  <a:ea typeface="Inter"/>
                  <a:cs typeface="Inter"/>
                  <a:sym typeface="Inter"/>
                </a:rPr>
                <a:t>важно</a:t>
              </a:r>
              <a:r>
                <a:rPr lang="en-US" sz="1400" b="0" dirty="0">
                  <a:solidFill>
                    <a:srgbClr val="94A3B8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400" b="0" dirty="0" err="1">
                  <a:solidFill>
                    <a:srgbClr val="94A3B8"/>
                  </a:solidFill>
                  <a:latin typeface="Inter"/>
                  <a:ea typeface="Inter"/>
                  <a:cs typeface="Inter"/>
                  <a:sym typeface="Inter"/>
                </a:rPr>
                <a:t>для</a:t>
              </a:r>
              <a:r>
                <a:rPr lang="en-US" sz="1400" b="0" dirty="0">
                  <a:solidFill>
                    <a:srgbClr val="94A3B8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400" b="0" dirty="0" err="1">
                  <a:solidFill>
                    <a:srgbClr val="94A3B8"/>
                  </a:solidFill>
                  <a:latin typeface="Inter"/>
                  <a:ea typeface="Inter"/>
                  <a:cs typeface="Inter"/>
                  <a:sym typeface="Inter"/>
                </a:rPr>
                <a:t>визуального</a:t>
              </a:r>
              <a:r>
                <a:rPr lang="en-US" sz="1400" b="0" dirty="0">
                  <a:solidFill>
                    <a:srgbClr val="94A3B8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400" b="0" dirty="0" err="1">
                  <a:solidFill>
                    <a:srgbClr val="94A3B8"/>
                  </a:solidFill>
                  <a:latin typeface="Inter"/>
                  <a:ea typeface="Inter"/>
                  <a:cs typeface="Inter"/>
                  <a:sym typeface="Inter"/>
                </a:rPr>
                <a:t>закрепления</a:t>
              </a:r>
              <a:r>
                <a:rPr lang="en-US" sz="1400" b="0" dirty="0">
                  <a:solidFill>
                    <a:srgbClr val="94A3B8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400" b="0" dirty="0" err="1">
                  <a:solidFill>
                    <a:srgbClr val="94A3B8"/>
                  </a:solidFill>
                  <a:latin typeface="Inter"/>
                  <a:ea typeface="Inter"/>
                  <a:cs typeface="Inter"/>
                  <a:sym typeface="Inter"/>
                </a:rPr>
                <a:t>правильного</a:t>
              </a:r>
              <a:r>
                <a:rPr lang="en-US" sz="1400" b="0" dirty="0">
                  <a:solidFill>
                    <a:srgbClr val="94A3B8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400" b="0" dirty="0" err="1">
                  <a:solidFill>
                    <a:srgbClr val="94A3B8"/>
                  </a:solidFill>
                  <a:latin typeface="Inter"/>
                  <a:ea typeface="Inter"/>
                  <a:cs typeface="Inter"/>
                  <a:sym typeface="Inter"/>
                </a:rPr>
                <a:t>произношения</a:t>
              </a:r>
              <a:r>
                <a:rPr lang="en-US" sz="1400" b="0" dirty="0">
                  <a:solidFill>
                    <a:srgbClr val="94A3B8"/>
                  </a:solidFill>
                  <a:latin typeface="Inter"/>
                  <a:ea typeface="Inter"/>
                  <a:cs typeface="Inter"/>
                  <a:sym typeface="Inter"/>
                </a:rPr>
                <a:t> в </a:t>
              </a:r>
              <a:r>
                <a:rPr lang="en-US" sz="1400" b="0" dirty="0" err="1">
                  <a:solidFill>
                    <a:srgbClr val="94A3B8"/>
                  </a:solidFill>
                  <a:latin typeface="Inter"/>
                  <a:ea typeface="Inter"/>
                  <a:cs typeface="Inter"/>
                  <a:sym typeface="Inter"/>
                </a:rPr>
                <a:t>мозге</a:t>
              </a:r>
              <a:r>
                <a:rPr lang="en-US" sz="1400" b="0" dirty="0">
                  <a:solidFill>
                    <a:srgbClr val="94A3B8"/>
                  </a:solidFill>
                  <a:latin typeface="Inter"/>
                  <a:ea typeface="Inter"/>
                  <a:cs typeface="Inter"/>
                  <a:sym typeface="Inter"/>
                </a:rPr>
                <a:t>.</a:t>
              </a:r>
              <a:endParaRPr sz="1400" b="0" dirty="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8" name="Google Shape;148;p17"/>
          <p:cNvGrpSpPr/>
          <p:nvPr/>
        </p:nvGrpSpPr>
        <p:grpSpPr>
          <a:xfrm>
            <a:off x="-476250" y="-952500"/>
            <a:ext cx="13620750" cy="8286750"/>
            <a:chOff x="-476250" y="-952500"/>
            <a:chExt cx="13620750" cy="8286750"/>
          </a:xfrm>
        </p:grpSpPr>
        <p:sp>
          <p:nvSpPr>
            <p:cNvPr id="149" name="Google Shape;149;p17"/>
            <p:cNvSpPr/>
            <p:nvPr/>
          </p:nvSpPr>
          <p:spPr>
            <a:xfrm>
              <a:off x="9334500" y="-952500"/>
              <a:ext cx="3810000" cy="3810000"/>
            </a:xfrm>
            <a:prstGeom prst="ellipse">
              <a:avLst/>
            </a:prstGeom>
            <a:solidFill>
              <a:srgbClr val="38BDF8">
                <a:alpha val="5000"/>
              </a:srgbClr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17"/>
            <p:cNvSpPr/>
            <p:nvPr/>
          </p:nvSpPr>
          <p:spPr>
            <a:xfrm>
              <a:off x="-476250" y="4476750"/>
              <a:ext cx="2857500" cy="2857500"/>
            </a:xfrm>
            <a:prstGeom prst="ellipse">
              <a:avLst/>
            </a:prstGeom>
            <a:solidFill>
              <a:srgbClr val="818CF8">
                <a:alpha val="5000"/>
              </a:srgbClr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1" name="Google Shape;151;p17"/>
          <p:cNvSpPr txBox="1"/>
          <p:nvPr/>
        </p:nvSpPr>
        <p:spPr>
          <a:xfrm>
            <a:off x="476250" y="381000"/>
            <a:ext cx="11239500" cy="5541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0" i="0">
                <a:solidFill>
                  <a:srgbClr val="FFFFFF"/>
                </a:solidFill>
                <a:latin typeface="Inter ExtraBold"/>
                <a:ea typeface="Inter ExtraBold"/>
                <a:cs typeface="Inter ExtraBold"/>
                <a:sym typeface="Inter ExtraBold"/>
              </a:rPr>
              <a:t>Локальная интеграция и Настройка</a:t>
            </a:r>
            <a:endParaRPr sz="3600" b="0" i="0">
              <a:solidFill>
                <a:srgbClr val="FFFFFF"/>
              </a:solidFill>
              <a:latin typeface="Inter ExtraBold"/>
              <a:ea typeface="Inter ExtraBold"/>
              <a:cs typeface="Inter ExtraBold"/>
              <a:sym typeface="Inter ExtraBold"/>
            </a:endParaRPr>
          </a:p>
        </p:txBody>
      </p:sp>
      <p:grpSp>
        <p:nvGrpSpPr>
          <p:cNvPr id="152" name="Google Shape;152;p17"/>
          <p:cNvGrpSpPr/>
          <p:nvPr/>
        </p:nvGrpSpPr>
        <p:grpSpPr>
          <a:xfrm>
            <a:off x="476250" y="1333500"/>
            <a:ext cx="5238900" cy="4381500"/>
            <a:chOff x="476250" y="1333500"/>
            <a:chExt cx="5238900" cy="4381500"/>
          </a:xfrm>
        </p:grpSpPr>
        <p:sp>
          <p:nvSpPr>
            <p:cNvPr id="153" name="Google Shape;153;p17"/>
            <p:cNvSpPr/>
            <p:nvPr/>
          </p:nvSpPr>
          <p:spPr>
            <a:xfrm>
              <a:off x="476250" y="1333500"/>
              <a:ext cx="5238900" cy="4381500"/>
            </a:xfrm>
            <a:prstGeom prst="roundRect">
              <a:avLst>
                <a:gd name="adj" fmla="val 5217"/>
              </a:avLst>
            </a:prstGeom>
            <a:solidFill>
              <a:srgbClr val="1E293B"/>
            </a:solidFill>
            <a:ln w="9525" cap="flat" cmpd="sng">
              <a:solidFill>
                <a:srgbClr val="33415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17"/>
            <p:cNvSpPr txBox="1"/>
            <p:nvPr/>
          </p:nvSpPr>
          <p:spPr>
            <a:xfrm>
              <a:off x="762000" y="1619250"/>
              <a:ext cx="4667400" cy="381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dirty="0" err="1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Полный</a:t>
              </a:r>
              <a:r>
                <a:rPr lang="en-US" sz="2400" b="1" dirty="0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b="1" dirty="0" err="1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контроль</a:t>
              </a:r>
              <a:endParaRPr dirty="0">
                <a:latin typeface="Inter"/>
                <a:ea typeface="Inter"/>
                <a:cs typeface="Inter"/>
                <a:sym typeface="Inter"/>
              </a:endParaRPr>
            </a:p>
            <a:p>
              <a:pPr marL="0" lvl="0" indent="0" algn="l" rtl="0">
                <a:spcBef>
                  <a:spcPts val="1875"/>
                </a:spcBef>
                <a:spcAft>
                  <a:spcPts val="0"/>
                </a:spcAft>
                <a:buNone/>
              </a:pPr>
              <a:r>
                <a:rPr lang="en-US" sz="1600" b="0" dirty="0" err="1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AnkiGeEn</a:t>
              </a:r>
              <a:r>
                <a:rPr lang="en-US" sz="1600" b="0" dirty="0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 — </a:t>
              </a:r>
              <a:r>
                <a:rPr lang="en-US" sz="1600" b="0" dirty="0" err="1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это</a:t>
              </a:r>
              <a:r>
                <a:rPr lang="en-US" sz="1600" b="0" dirty="0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600" b="0" dirty="0" err="1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десктопное</a:t>
              </a:r>
              <a:r>
                <a:rPr lang="en-US" sz="1600" b="0" dirty="0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600" b="0" dirty="0" err="1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приложение</a:t>
              </a:r>
              <a:r>
                <a:rPr lang="en-US" sz="1600" b="0" dirty="0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. </a:t>
              </a:r>
              <a:r>
                <a:rPr lang="en-US" sz="1600" b="0" dirty="0" err="1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Все</a:t>
              </a:r>
              <a:r>
                <a:rPr lang="en-US" sz="1600" b="0" dirty="0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600" b="0" dirty="0" err="1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ключи</a:t>
              </a:r>
              <a:r>
                <a:rPr lang="en-US" sz="1600" b="0" dirty="0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 и </a:t>
              </a:r>
              <a:r>
                <a:rPr lang="en-US" sz="1600" b="0" dirty="0" err="1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настройки</a:t>
              </a:r>
              <a:r>
                <a:rPr lang="en-US" sz="1600" b="0" dirty="0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600" b="0" dirty="0" err="1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хранятся</a:t>
              </a:r>
              <a:r>
                <a:rPr lang="en-US" sz="1600" b="0" dirty="0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600" b="0" dirty="0" err="1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локально</a:t>
              </a:r>
              <a:r>
                <a:rPr lang="en-US" sz="1600" b="0" dirty="0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 у </a:t>
              </a:r>
              <a:r>
                <a:rPr lang="en-US" sz="1600" b="0" dirty="0" err="1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вас</a:t>
              </a:r>
              <a:r>
                <a:rPr lang="en-US" sz="1600" b="0" dirty="0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600" b="0" dirty="0" err="1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на</a:t>
              </a:r>
              <a:r>
                <a:rPr lang="en-US" sz="1600" b="0" dirty="0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600" b="0" dirty="0" err="1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компьютере</a:t>
              </a:r>
              <a:r>
                <a:rPr lang="en-US" sz="1600" b="0" dirty="0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.</a:t>
              </a:r>
              <a:endParaRPr sz="1600" b="0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285750" lvl="0" indent="-285750" algn="l" rtl="0">
                <a:spcBef>
                  <a:spcPts val="225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en-US" sz="1400" dirty="0" err="1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Подключение</a:t>
              </a:r>
              <a:r>
                <a:rPr lang="en-US" sz="1400" dirty="0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400" dirty="0" err="1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ключа</a:t>
              </a:r>
              <a:r>
                <a:rPr lang="en-US" sz="1400" dirty="0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 Gemini API</a:t>
              </a:r>
              <a:endParaRPr lang="en-US" dirty="0">
                <a:latin typeface="Inter"/>
                <a:ea typeface="Inter"/>
                <a:cs typeface="Inter"/>
                <a:sym typeface="Inter"/>
              </a:endParaRPr>
            </a:p>
            <a:p>
              <a:pPr marL="285750" lvl="0" indent="-285750" algn="l" rtl="0">
                <a:spcBef>
                  <a:spcPts val="225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en-US" sz="1400" dirty="0" err="1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Связь</a:t>
              </a:r>
              <a:r>
                <a:rPr lang="en-US" sz="1400" dirty="0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 с Anki </a:t>
              </a:r>
              <a:r>
                <a:rPr lang="en-US" sz="1400" dirty="0" err="1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через</a:t>
              </a:r>
              <a:r>
                <a:rPr lang="en-US" sz="1400" dirty="0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400" dirty="0" err="1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порт</a:t>
              </a:r>
              <a:r>
                <a:rPr lang="en-US" sz="1400" dirty="0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 Anki-Connect</a:t>
              </a:r>
              <a:endParaRPr lang="en-US" dirty="0">
                <a:latin typeface="Inter"/>
                <a:ea typeface="Inter"/>
                <a:cs typeface="Inter"/>
                <a:sym typeface="Inter"/>
              </a:endParaRPr>
            </a:p>
            <a:p>
              <a:pPr marL="285750" lvl="0" indent="-285750" algn="l" rtl="0">
                <a:spcBef>
                  <a:spcPts val="225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en-US" sz="1400" dirty="0" err="1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Синхронизация</a:t>
              </a:r>
              <a:r>
                <a:rPr lang="en-US" sz="1400" dirty="0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 с </a:t>
              </a:r>
              <a:r>
                <a:rPr lang="en-US" sz="1400" dirty="0" err="1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колодами</a:t>
              </a:r>
              <a:r>
                <a:rPr lang="en-US" sz="1400" dirty="0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 в </a:t>
              </a:r>
              <a:r>
                <a:rPr lang="en-US" sz="1400" dirty="0" err="1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один</a:t>
              </a:r>
              <a:r>
                <a:rPr lang="en-US" sz="1400" dirty="0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400" dirty="0" err="1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клик</a:t>
              </a:r>
              <a:endParaRPr dirty="0"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pic>
        <p:nvPicPr>
          <p:cNvPr id="155" name="Google Shape;155;p17"/>
          <p:cNvPicPr preferRelativeResize="0"/>
          <p:nvPr/>
        </p:nvPicPr>
        <p:blipFill rotWithShape="1">
          <a:blip r:embed="rId4">
            <a:alphaModFix/>
          </a:blip>
          <a:srcRect t="4053" b="4053"/>
          <a:stretch/>
        </p:blipFill>
        <p:spPr>
          <a:xfrm>
            <a:off x="6191250" y="1333500"/>
            <a:ext cx="5524500" cy="4381500"/>
          </a:xfrm>
          <a:prstGeom prst="roundRect">
            <a:avLst>
              <a:gd name="adj" fmla="val 5217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0" name="Google Shape;160;p18"/>
          <p:cNvGrpSpPr/>
          <p:nvPr/>
        </p:nvGrpSpPr>
        <p:grpSpPr>
          <a:xfrm>
            <a:off x="-1428750" y="-1905000"/>
            <a:ext cx="15525750" cy="10191750"/>
            <a:chOff x="-1428750" y="-1905000"/>
            <a:chExt cx="15525750" cy="10191750"/>
          </a:xfrm>
        </p:grpSpPr>
        <p:sp>
          <p:nvSpPr>
            <p:cNvPr id="161" name="Google Shape;161;p18"/>
            <p:cNvSpPr/>
            <p:nvPr/>
          </p:nvSpPr>
          <p:spPr>
            <a:xfrm>
              <a:off x="8382000" y="-1905000"/>
              <a:ext cx="5715000" cy="5715000"/>
            </a:xfrm>
            <a:prstGeom prst="ellipse">
              <a:avLst/>
            </a:prstGeom>
            <a:solidFill>
              <a:srgbClr val="38BDF8">
                <a:alpha val="3000"/>
              </a:srgbClr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18"/>
            <p:cNvSpPr/>
            <p:nvPr/>
          </p:nvSpPr>
          <p:spPr>
            <a:xfrm>
              <a:off x="-1428750" y="3524250"/>
              <a:ext cx="4762500" cy="4762500"/>
            </a:xfrm>
            <a:prstGeom prst="ellipse">
              <a:avLst/>
            </a:prstGeom>
            <a:solidFill>
              <a:srgbClr val="818CF8">
                <a:alpha val="3000"/>
              </a:srgbClr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3" name="Google Shape;163;p18"/>
          <p:cNvSpPr txBox="1"/>
          <p:nvPr/>
        </p:nvSpPr>
        <p:spPr>
          <a:xfrm>
            <a:off x="476250" y="381000"/>
            <a:ext cx="11239500" cy="5541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0">
                <a:solidFill>
                  <a:srgbClr val="FFFFFF"/>
                </a:solidFill>
                <a:latin typeface="Inter ExtraBold"/>
                <a:ea typeface="Inter ExtraBold"/>
                <a:cs typeface="Inter ExtraBold"/>
                <a:sym typeface="Inter ExtraBold"/>
              </a:rPr>
              <a:t>Массовая обработка слов</a:t>
            </a:r>
            <a:endParaRPr sz="3600" b="0">
              <a:solidFill>
                <a:srgbClr val="FFFFFF"/>
              </a:solidFill>
              <a:latin typeface="Inter ExtraBold"/>
              <a:ea typeface="Inter ExtraBold"/>
              <a:cs typeface="Inter ExtraBold"/>
              <a:sym typeface="Inter ExtraBold"/>
            </a:endParaRPr>
          </a:p>
        </p:txBody>
      </p:sp>
      <p:sp>
        <p:nvSpPr>
          <p:cNvPr id="164" name="Google Shape;164;p18"/>
          <p:cNvSpPr/>
          <p:nvPr/>
        </p:nvSpPr>
        <p:spPr>
          <a:xfrm>
            <a:off x="476250" y="1428750"/>
            <a:ext cx="5238900" cy="4381500"/>
          </a:xfrm>
          <a:prstGeom prst="roundRect">
            <a:avLst>
              <a:gd name="adj" fmla="val 5217"/>
            </a:avLst>
          </a:prstGeom>
          <a:solidFill>
            <a:srgbClr val="1E293B"/>
          </a:solidFill>
          <a:ln w="9525" cap="flat" cmpd="sng">
            <a:solidFill>
              <a:srgbClr val="33415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5" name="Google Shape;165;p18"/>
          <p:cNvGrpSpPr/>
          <p:nvPr/>
        </p:nvGrpSpPr>
        <p:grpSpPr>
          <a:xfrm>
            <a:off x="6191250" y="1428750"/>
            <a:ext cx="5524500" cy="4381500"/>
            <a:chOff x="6191250" y="1428750"/>
            <a:chExt cx="5524500" cy="4381500"/>
          </a:xfrm>
        </p:grpSpPr>
        <p:sp>
          <p:nvSpPr>
            <p:cNvPr id="166" name="Google Shape;166;p18"/>
            <p:cNvSpPr/>
            <p:nvPr/>
          </p:nvSpPr>
          <p:spPr>
            <a:xfrm>
              <a:off x="6191250" y="1428750"/>
              <a:ext cx="5524500" cy="4381500"/>
            </a:xfrm>
            <a:prstGeom prst="roundRect">
              <a:avLst>
                <a:gd name="adj" fmla="val 5217"/>
              </a:avLst>
            </a:prstGeom>
            <a:solidFill>
              <a:srgbClr val="1E293B">
                <a:alpha val="50000"/>
              </a:srgbClr>
            </a:solidFill>
            <a:ln w="19050" cap="flat" cmpd="sng">
              <a:solidFill>
                <a:srgbClr val="38BDF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18"/>
            <p:cNvSpPr txBox="1"/>
            <p:nvPr/>
          </p:nvSpPr>
          <p:spPr>
            <a:xfrm>
              <a:off x="6572250" y="1714500"/>
              <a:ext cx="4762500" cy="381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dirty="0" err="1">
                  <a:solidFill>
                    <a:srgbClr val="FB923C"/>
                  </a:solidFill>
                  <a:latin typeface="Inter"/>
                  <a:ea typeface="Inter"/>
                  <a:cs typeface="Inter"/>
                  <a:sym typeface="Inter"/>
                </a:rPr>
                <a:t>Гибкий</a:t>
              </a:r>
              <a:r>
                <a:rPr lang="en-US" sz="2400" b="1" dirty="0">
                  <a:solidFill>
                    <a:srgbClr val="FB923C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b="1" dirty="0" err="1">
                  <a:solidFill>
                    <a:srgbClr val="FB923C"/>
                  </a:solidFill>
                  <a:latin typeface="Inter"/>
                  <a:ea typeface="Inter"/>
                  <a:cs typeface="Inter"/>
                  <a:sym typeface="Inter"/>
                </a:rPr>
                <a:t>импорт</a:t>
              </a:r>
              <a:endParaRPr sz="2400" b="1" dirty="0">
                <a:solidFill>
                  <a:srgbClr val="FB923C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0" lvl="0" indent="0" algn="l" rtl="0">
                <a:spcBef>
                  <a:spcPts val="1500"/>
                </a:spcBef>
                <a:spcAft>
                  <a:spcPts val="0"/>
                </a:spcAft>
                <a:buNone/>
              </a:pPr>
              <a:r>
                <a:rPr lang="en-US" sz="1600" b="0" dirty="0" err="1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Приложение</a:t>
              </a:r>
              <a:r>
                <a:rPr lang="en-US" sz="1600" b="0" dirty="0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600" b="0" dirty="0" err="1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спроектировано</a:t>
              </a:r>
              <a:r>
                <a:rPr lang="en-US" sz="1600" b="0" dirty="0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600" b="0" dirty="0" err="1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для</a:t>
              </a:r>
              <a:r>
                <a:rPr lang="en-US" sz="1600" b="0" dirty="0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600" b="0" dirty="0" err="1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максимального</a:t>
              </a:r>
              <a:r>
                <a:rPr lang="en-US" sz="1600" b="0" dirty="0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600" b="0" dirty="0" err="1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удобства</a:t>
              </a:r>
              <a:r>
                <a:rPr lang="en-US" sz="1600" b="0" dirty="0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. </a:t>
              </a:r>
              <a:r>
                <a:rPr lang="en-US" sz="1600" b="0" dirty="0" err="1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Нет</a:t>
              </a:r>
              <a:r>
                <a:rPr lang="en-US" sz="1600" b="0" dirty="0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600" b="0" dirty="0" err="1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нужды</a:t>
              </a:r>
              <a:r>
                <a:rPr lang="en-US" sz="1600" b="0" dirty="0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600" b="0" dirty="0" err="1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вводить</a:t>
              </a:r>
              <a:r>
                <a:rPr lang="en-US" sz="1600" b="0" dirty="0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600" b="0" dirty="0" err="1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по</a:t>
              </a:r>
              <a:r>
                <a:rPr lang="en-US" sz="1600" b="0" dirty="0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600" b="0" dirty="0" err="1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одному</a:t>
              </a:r>
              <a:r>
                <a:rPr lang="en-US" sz="1600" b="0" dirty="0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600" b="0" dirty="0" err="1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слову</a:t>
              </a:r>
              <a:r>
                <a:rPr lang="en-US" sz="1600" b="0" dirty="0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.</a:t>
              </a:r>
              <a:endParaRPr sz="1600" b="0" dirty="0">
                <a:solidFill>
                  <a:srgbClr val="F8FAFC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0" lvl="0" indent="0" algn="l" rtl="0">
                <a:spcBef>
                  <a:spcPts val="2250"/>
                </a:spcBef>
                <a:spcAft>
                  <a:spcPts val="0"/>
                </a:spcAft>
                <a:buNone/>
              </a:pPr>
              <a:r>
                <a:rPr lang="en-US" sz="1800" b="1" dirty="0">
                  <a:solidFill>
                    <a:srgbClr val="38BDF8"/>
                  </a:solidFill>
                  <a:latin typeface="Inter"/>
                  <a:ea typeface="Inter"/>
                  <a:cs typeface="Inter"/>
                  <a:sym typeface="Inter"/>
                </a:rPr>
                <a:t>→</a:t>
              </a:r>
              <a:r>
                <a:rPr lang="en-US" dirty="0"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600" b="0" dirty="0" err="1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Ввод</a:t>
              </a:r>
              <a:r>
                <a:rPr lang="en-US" sz="1600" b="0" dirty="0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600" b="0" dirty="0" err="1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списком</a:t>
              </a:r>
              <a:r>
                <a:rPr lang="en-US" sz="1600" b="0" dirty="0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600" b="0" dirty="0" err="1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через</a:t>
              </a:r>
              <a:r>
                <a:rPr lang="en-US" sz="1600" b="0" dirty="0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600" b="0" dirty="0" err="1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перенос</a:t>
              </a:r>
              <a:r>
                <a:rPr lang="en-US" sz="1600" b="0" dirty="0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600" b="0" dirty="0" err="1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строки</a:t>
              </a:r>
              <a:r>
                <a:rPr lang="en-US" sz="1600" b="0" dirty="0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.</a:t>
              </a:r>
              <a:endParaRPr dirty="0">
                <a:latin typeface="Inter"/>
                <a:ea typeface="Inter"/>
                <a:cs typeface="Inter"/>
                <a:sym typeface="Inter"/>
              </a:endParaRPr>
            </a:p>
            <a:p>
              <a:pPr marL="0" lvl="0" indent="0" algn="l" rtl="0">
                <a:spcBef>
                  <a:spcPts val="1500"/>
                </a:spcBef>
                <a:spcAft>
                  <a:spcPts val="0"/>
                </a:spcAft>
                <a:buNone/>
              </a:pPr>
              <a:r>
                <a:rPr lang="en-US" sz="1800" b="1" dirty="0">
                  <a:solidFill>
                    <a:srgbClr val="38BDF8"/>
                  </a:solidFill>
                  <a:latin typeface="Inter"/>
                  <a:ea typeface="Inter"/>
                  <a:cs typeface="Inter"/>
                  <a:sym typeface="Inter"/>
                </a:rPr>
                <a:t>→</a:t>
              </a:r>
              <a:r>
                <a:rPr lang="en-US" dirty="0"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600" b="0" dirty="0" err="1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Ввод</a:t>
              </a:r>
              <a:r>
                <a:rPr lang="en-US" sz="1600" b="0" dirty="0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600" b="0" dirty="0" err="1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через</a:t>
              </a:r>
              <a:r>
                <a:rPr lang="en-US" sz="1600" b="0" dirty="0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600" b="0" dirty="0" err="1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запятую</a:t>
              </a:r>
              <a:r>
                <a:rPr lang="en-US" sz="1600" b="0" dirty="0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.</a:t>
              </a:r>
              <a:endParaRPr dirty="0">
                <a:latin typeface="Inter"/>
                <a:ea typeface="Inter"/>
                <a:cs typeface="Inter"/>
                <a:sym typeface="Inter"/>
              </a:endParaRPr>
            </a:p>
            <a:p>
              <a:pPr marL="0" lvl="0" indent="0" algn="l" rtl="0">
                <a:spcBef>
                  <a:spcPts val="1500"/>
                </a:spcBef>
                <a:spcAft>
                  <a:spcPts val="0"/>
                </a:spcAft>
                <a:buNone/>
              </a:pPr>
              <a:r>
                <a:rPr lang="en-US" sz="1800" b="1" dirty="0">
                  <a:solidFill>
                    <a:srgbClr val="38BDF8"/>
                  </a:solidFill>
                  <a:latin typeface="Inter"/>
                  <a:ea typeface="Inter"/>
                  <a:cs typeface="Inter"/>
                  <a:sym typeface="Inter"/>
                </a:rPr>
                <a:t>→</a:t>
              </a:r>
              <a:r>
                <a:rPr lang="en-US" dirty="0"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600" b="0" dirty="0" err="1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Пакетная</a:t>
              </a:r>
              <a:r>
                <a:rPr lang="en-US" sz="1600" b="0" dirty="0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600" b="0" dirty="0" err="1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обработка</a:t>
              </a:r>
              <a:r>
                <a:rPr lang="en-US" sz="1600" b="0" dirty="0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600" b="0" dirty="0" err="1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десятков</a:t>
              </a:r>
              <a:r>
                <a:rPr lang="en-US" sz="1600" b="0" dirty="0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600" b="0" dirty="0" err="1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слов</a:t>
              </a:r>
              <a:r>
                <a:rPr lang="en-US" sz="1600" b="0" dirty="0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600" b="0" dirty="0" err="1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за</a:t>
              </a:r>
              <a:r>
                <a:rPr lang="en-US" sz="1600" b="0" dirty="0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600" b="0" dirty="0" err="1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один</a:t>
              </a:r>
              <a:r>
                <a:rPr lang="en-US" sz="1600" b="0" dirty="0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600" b="0" dirty="0" err="1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запрос</a:t>
              </a:r>
              <a:r>
                <a:rPr lang="en-US" sz="1600" b="0" dirty="0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 к ИИ.</a:t>
              </a:r>
              <a:endParaRPr dirty="0"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pic>
        <p:nvPicPr>
          <p:cNvPr id="168" name="Google Shape;168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9775" y="1726000"/>
            <a:ext cx="5191851" cy="3631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19"/>
          <p:cNvGrpSpPr/>
          <p:nvPr/>
        </p:nvGrpSpPr>
        <p:grpSpPr>
          <a:xfrm>
            <a:off x="-1428750" y="-1905000"/>
            <a:ext cx="15525750" cy="10191750"/>
            <a:chOff x="-1428750" y="-1905000"/>
            <a:chExt cx="15525750" cy="10191750"/>
          </a:xfrm>
        </p:grpSpPr>
        <p:sp>
          <p:nvSpPr>
            <p:cNvPr id="174" name="Google Shape;174;p19"/>
            <p:cNvSpPr/>
            <p:nvPr/>
          </p:nvSpPr>
          <p:spPr>
            <a:xfrm>
              <a:off x="8382000" y="-1905000"/>
              <a:ext cx="5715000" cy="5715000"/>
            </a:xfrm>
            <a:prstGeom prst="ellipse">
              <a:avLst/>
            </a:prstGeom>
            <a:solidFill>
              <a:srgbClr val="38BDF8">
                <a:alpha val="5000"/>
              </a:srgbClr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19"/>
            <p:cNvSpPr/>
            <p:nvPr/>
          </p:nvSpPr>
          <p:spPr>
            <a:xfrm>
              <a:off x="-1428750" y="3524250"/>
              <a:ext cx="4762500" cy="4762500"/>
            </a:xfrm>
            <a:prstGeom prst="ellipse">
              <a:avLst/>
            </a:prstGeom>
            <a:solidFill>
              <a:srgbClr val="818CF8">
                <a:alpha val="5000"/>
              </a:srgbClr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6" name="Google Shape;176;p19"/>
          <p:cNvSpPr txBox="1"/>
          <p:nvPr/>
        </p:nvSpPr>
        <p:spPr>
          <a:xfrm>
            <a:off x="476250" y="381000"/>
            <a:ext cx="11239500" cy="5541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0">
                <a:solidFill>
                  <a:srgbClr val="FFFFFF"/>
                </a:solidFill>
                <a:latin typeface="Inter ExtraBold"/>
                <a:ea typeface="Inter ExtraBold"/>
                <a:cs typeface="Inter ExtraBold"/>
                <a:sym typeface="Inter ExtraBold"/>
              </a:rPr>
              <a:t>Архитектура «На Пальцах»</a:t>
            </a:r>
            <a:endParaRPr sz="3600" b="0">
              <a:solidFill>
                <a:srgbClr val="FFFFFF"/>
              </a:solidFill>
              <a:latin typeface="Inter ExtraBold"/>
              <a:ea typeface="Inter ExtraBold"/>
              <a:cs typeface="Inter ExtraBold"/>
              <a:sym typeface="Inter ExtraBold"/>
            </a:endParaRPr>
          </a:p>
        </p:txBody>
      </p:sp>
      <p:sp>
        <p:nvSpPr>
          <p:cNvPr id="177" name="Google Shape;177;p19"/>
          <p:cNvSpPr txBox="1"/>
          <p:nvPr/>
        </p:nvSpPr>
        <p:spPr>
          <a:xfrm>
            <a:off x="476250" y="1000125"/>
            <a:ext cx="11239500" cy="2772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Безопасное взаимодействие React-интерфейса с локальными данными и API</a:t>
            </a:r>
            <a:endParaRPr sz="1800" b="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grpSp>
        <p:nvGrpSpPr>
          <p:cNvPr id="178" name="Google Shape;178;p19"/>
          <p:cNvGrpSpPr/>
          <p:nvPr/>
        </p:nvGrpSpPr>
        <p:grpSpPr>
          <a:xfrm>
            <a:off x="952500" y="1905000"/>
            <a:ext cx="10287000" cy="3429000"/>
            <a:chOff x="952500" y="1905000"/>
            <a:chExt cx="10287000" cy="3429000"/>
          </a:xfrm>
        </p:grpSpPr>
        <p:sp>
          <p:nvSpPr>
            <p:cNvPr id="179" name="Google Shape;179;p19"/>
            <p:cNvSpPr/>
            <p:nvPr/>
          </p:nvSpPr>
          <p:spPr>
            <a:xfrm>
              <a:off x="952500" y="2667000"/>
              <a:ext cx="2667000" cy="1714500"/>
            </a:xfrm>
            <a:prstGeom prst="roundRect">
              <a:avLst>
                <a:gd name="adj" fmla="val 11111"/>
              </a:avLst>
            </a:prstGeom>
            <a:solidFill>
              <a:srgbClr val="1E293B"/>
            </a:solidFill>
            <a:ln w="19050" cap="flat" cmpd="sng">
              <a:solidFill>
                <a:srgbClr val="33415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19"/>
            <p:cNvSpPr txBox="1"/>
            <p:nvPr/>
          </p:nvSpPr>
          <p:spPr>
            <a:xfrm>
              <a:off x="952500" y="2667000"/>
              <a:ext cx="2667000" cy="1714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38125" tIns="238125" rIns="238125" bIns="2381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rgbClr val="38BDF8"/>
                  </a:solidFill>
                  <a:latin typeface="Inter"/>
                  <a:ea typeface="Inter"/>
                  <a:cs typeface="Inter"/>
                  <a:sym typeface="Inter"/>
                </a:rPr>
                <a:t>Интерфейс (React)</a:t>
              </a:r>
              <a:endParaRPr sz="1800" b="1">
                <a:solidFill>
                  <a:srgbClr val="38BDF8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0" lvl="0" indent="0" algn="ctr" rtl="0">
                <a:spcBef>
                  <a:spcPts val="75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94A3B8"/>
                  </a:solidFill>
                  <a:latin typeface="Inter"/>
                  <a:ea typeface="Inter"/>
                  <a:cs typeface="Inter"/>
                  <a:sym typeface="Inter"/>
                </a:rPr>
                <a:t>Ввод слов, настройки визуализации</a:t>
              </a:r>
              <a:endParaRPr sz="12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181" name="Google Shape;181;p19"/>
            <p:cNvSpPr/>
            <p:nvPr/>
          </p:nvSpPr>
          <p:spPr>
            <a:xfrm>
              <a:off x="4762500" y="2667000"/>
              <a:ext cx="2667000" cy="1714500"/>
            </a:xfrm>
            <a:prstGeom prst="roundRect">
              <a:avLst>
                <a:gd name="adj" fmla="val 11111"/>
              </a:avLst>
            </a:prstGeom>
            <a:solidFill>
              <a:srgbClr val="1E293B"/>
            </a:solidFill>
            <a:ln w="19050" cap="flat" cmpd="sng">
              <a:solidFill>
                <a:srgbClr val="38BDF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19"/>
            <p:cNvSpPr txBox="1"/>
            <p:nvPr/>
          </p:nvSpPr>
          <p:spPr>
            <a:xfrm>
              <a:off x="4762500" y="2667000"/>
              <a:ext cx="2667000" cy="1714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38125" tIns="238125" rIns="238125" bIns="2381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rgbClr val="4ADE80"/>
                  </a:solidFill>
                  <a:latin typeface="Inter"/>
                  <a:ea typeface="Inter"/>
                  <a:cs typeface="Inter"/>
                  <a:sym typeface="Inter"/>
                </a:rPr>
                <a:t>Ядро (Node.js)</a:t>
              </a:r>
              <a:endParaRPr sz="1800" b="1">
                <a:solidFill>
                  <a:srgbClr val="4ADE8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0" lvl="0" indent="0" algn="ctr" rtl="0">
                <a:spcBef>
                  <a:spcPts val="75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94A3B8"/>
                  </a:solidFill>
                  <a:latin typeface="Inter"/>
                  <a:ea typeface="Inter"/>
                  <a:cs typeface="Inter"/>
                  <a:sym typeface="Inter"/>
                </a:rPr>
                <a:t>Безопасная обработка логики и системных вызовов</a:t>
              </a:r>
              <a:endParaRPr sz="12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  <p:pic>
          <p:nvPicPr>
            <p:cNvPr id="183" name="Google Shape;183;p19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619500" y="3509963"/>
              <a:ext cx="1047900" cy="28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4" name="Google Shape;184;p19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4524375" y="3448050"/>
              <a:ext cx="142800" cy="152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5" name="Google Shape;185;p19"/>
            <p:cNvSpPr/>
            <p:nvPr/>
          </p:nvSpPr>
          <p:spPr>
            <a:xfrm>
              <a:off x="8382000" y="1905000"/>
              <a:ext cx="2857500" cy="1143000"/>
            </a:xfrm>
            <a:prstGeom prst="roundRect">
              <a:avLst>
                <a:gd name="adj" fmla="val 12500"/>
              </a:avLst>
            </a:prstGeom>
            <a:solidFill>
              <a:srgbClr val="1E293B"/>
            </a:solidFill>
            <a:ln w="9525" cap="flat" cmpd="sng">
              <a:solidFill>
                <a:srgbClr val="33415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19"/>
            <p:cNvSpPr txBox="1"/>
            <p:nvPr/>
          </p:nvSpPr>
          <p:spPr>
            <a:xfrm>
              <a:off x="8382000" y="1905000"/>
              <a:ext cx="2857500" cy="1143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90500" tIns="190500" rIns="190500" bIns="1905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rgbClr val="818CF8"/>
                  </a:solidFill>
                  <a:latin typeface="Inter"/>
                  <a:ea typeface="Inter"/>
                  <a:cs typeface="Inter"/>
                  <a:sym typeface="Inter"/>
                </a:rPr>
                <a:t>Gemini AI</a:t>
              </a:r>
              <a:endParaRPr sz="1600" b="1">
                <a:solidFill>
                  <a:srgbClr val="818CF8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0" lvl="0" indent="0" algn="ctr" rtl="0">
                <a:spcBef>
                  <a:spcPts val="375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94A3B8"/>
                  </a:solidFill>
                  <a:latin typeface="Inter"/>
                  <a:ea typeface="Inter"/>
                  <a:cs typeface="Inter"/>
                  <a:sym typeface="Inter"/>
                </a:rPr>
                <a:t>Генерация контента через API</a:t>
              </a:r>
              <a:endParaRPr sz="11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187" name="Google Shape;187;p19"/>
            <p:cNvSpPr/>
            <p:nvPr/>
          </p:nvSpPr>
          <p:spPr>
            <a:xfrm>
              <a:off x="8382000" y="4191000"/>
              <a:ext cx="2857500" cy="1143000"/>
            </a:xfrm>
            <a:prstGeom prst="roundRect">
              <a:avLst>
                <a:gd name="adj" fmla="val 12500"/>
              </a:avLst>
            </a:prstGeom>
            <a:solidFill>
              <a:srgbClr val="1E293B"/>
            </a:solidFill>
            <a:ln w="9525" cap="flat" cmpd="sng">
              <a:solidFill>
                <a:srgbClr val="33415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19"/>
            <p:cNvSpPr txBox="1"/>
            <p:nvPr/>
          </p:nvSpPr>
          <p:spPr>
            <a:xfrm>
              <a:off x="8382000" y="4191000"/>
              <a:ext cx="2857500" cy="1143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90500" tIns="190500" rIns="190500" bIns="1905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rgbClr val="FACC15"/>
                  </a:solidFill>
                  <a:latin typeface="Inter"/>
                  <a:ea typeface="Inter"/>
                  <a:cs typeface="Inter"/>
                  <a:sym typeface="Inter"/>
                </a:rPr>
                <a:t>Anki Desktop</a:t>
              </a:r>
              <a:endParaRPr sz="1600" b="1">
                <a:solidFill>
                  <a:srgbClr val="FACC15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0" lvl="0" indent="0" algn="ctr" rtl="0">
                <a:spcBef>
                  <a:spcPts val="375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94A3B8"/>
                  </a:solidFill>
                  <a:latin typeface="Inter"/>
                  <a:ea typeface="Inter"/>
                  <a:cs typeface="Inter"/>
                  <a:sym typeface="Inter"/>
                </a:rPr>
                <a:t>Локальное хранилище и Anki-Connect</a:t>
              </a:r>
              <a:endParaRPr sz="11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  <p:pic>
          <p:nvPicPr>
            <p:cNvPr id="189" name="Google Shape;189;p19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7419975" y="2562225"/>
              <a:ext cx="876300" cy="685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0" name="Google Shape;190;p19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8172450" y="2533650"/>
              <a:ext cx="162000" cy="133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1" name="Google Shape;191;p19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7419975" y="3800475"/>
              <a:ext cx="876300" cy="685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2" name="Google Shape;192;p19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8172450" y="4381500"/>
              <a:ext cx="162000" cy="1335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93" name="Google Shape;193;p19"/>
          <p:cNvGrpSpPr/>
          <p:nvPr/>
        </p:nvGrpSpPr>
        <p:grpSpPr>
          <a:xfrm>
            <a:off x="4762500" y="4524375"/>
            <a:ext cx="2667000" cy="381000"/>
            <a:chOff x="4762500" y="4524375"/>
            <a:chExt cx="2667000" cy="381000"/>
          </a:xfrm>
        </p:grpSpPr>
        <p:sp>
          <p:nvSpPr>
            <p:cNvPr id="194" name="Google Shape;194;p19"/>
            <p:cNvSpPr/>
            <p:nvPr/>
          </p:nvSpPr>
          <p:spPr>
            <a:xfrm>
              <a:off x="4762500" y="4524375"/>
              <a:ext cx="2667000" cy="381000"/>
            </a:xfrm>
            <a:prstGeom prst="roundRect">
              <a:avLst>
                <a:gd name="adj" fmla="val 50000"/>
              </a:avLst>
            </a:prstGeom>
            <a:solidFill>
              <a:srgbClr val="4ADE80">
                <a:alpha val="10000"/>
              </a:srgbClr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19"/>
            <p:cNvSpPr txBox="1"/>
            <p:nvPr/>
          </p:nvSpPr>
          <p:spPr>
            <a:xfrm>
              <a:off x="4762500" y="4524375"/>
              <a:ext cx="26670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 b="0" dirty="0" err="1">
                  <a:solidFill>
                    <a:srgbClr val="4ADE80"/>
                  </a:solidFill>
                  <a:latin typeface="Inter SemiBold"/>
                  <a:ea typeface="Inter SemiBold"/>
                  <a:cs typeface="Inter SemiBold"/>
                  <a:sym typeface="Inter SemiBold"/>
                </a:rPr>
                <a:t>Изолированная</a:t>
              </a:r>
              <a:r>
                <a:rPr lang="en-US" sz="1100" b="0" dirty="0">
                  <a:solidFill>
                    <a:srgbClr val="4ADE80"/>
                  </a:solidFill>
                  <a:latin typeface="Inter SemiBold"/>
                  <a:ea typeface="Inter SemiBold"/>
                  <a:cs typeface="Inter SemiBold"/>
                  <a:sym typeface="Inter SemiBold"/>
                </a:rPr>
                <a:t> </a:t>
              </a:r>
              <a:r>
                <a:rPr lang="en-US" sz="1100" b="0" dirty="0" err="1">
                  <a:solidFill>
                    <a:srgbClr val="4ADE80"/>
                  </a:solidFill>
                  <a:latin typeface="Inter SemiBold"/>
                  <a:ea typeface="Inter SemiBold"/>
                  <a:cs typeface="Inter SemiBold"/>
                  <a:sym typeface="Inter SemiBold"/>
                </a:rPr>
                <a:t>среда</a:t>
              </a:r>
              <a:endParaRPr sz="1100" b="0" dirty="0">
                <a:solidFill>
                  <a:srgbClr val="4ADE80"/>
                </a:solidFill>
                <a:latin typeface="Inter SemiBold"/>
                <a:ea typeface="Inter SemiBold"/>
                <a:cs typeface="Inter SemiBold"/>
                <a:sym typeface="Inter SemiBold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0" name="Google Shape;200;p20"/>
          <p:cNvGrpSpPr/>
          <p:nvPr/>
        </p:nvGrpSpPr>
        <p:grpSpPr>
          <a:xfrm>
            <a:off x="-1428750" y="-1905000"/>
            <a:ext cx="15525750" cy="10191750"/>
            <a:chOff x="-1428750" y="-1905000"/>
            <a:chExt cx="15525750" cy="10191750"/>
          </a:xfrm>
        </p:grpSpPr>
        <p:sp>
          <p:nvSpPr>
            <p:cNvPr id="201" name="Google Shape;201;p20"/>
            <p:cNvSpPr/>
            <p:nvPr/>
          </p:nvSpPr>
          <p:spPr>
            <a:xfrm>
              <a:off x="8382000" y="-1905000"/>
              <a:ext cx="5715000" cy="5715000"/>
            </a:xfrm>
            <a:prstGeom prst="ellipse">
              <a:avLst/>
            </a:prstGeom>
            <a:solidFill>
              <a:srgbClr val="38BDF8">
                <a:alpha val="5000"/>
              </a:srgbClr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20"/>
            <p:cNvSpPr/>
            <p:nvPr/>
          </p:nvSpPr>
          <p:spPr>
            <a:xfrm>
              <a:off x="-1428750" y="3524250"/>
              <a:ext cx="4762500" cy="4762500"/>
            </a:xfrm>
            <a:prstGeom prst="ellipse">
              <a:avLst/>
            </a:prstGeom>
            <a:solidFill>
              <a:srgbClr val="818CF8">
                <a:alpha val="5000"/>
              </a:srgbClr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3" name="Google Shape;203;p20"/>
          <p:cNvSpPr txBox="1"/>
          <p:nvPr/>
        </p:nvSpPr>
        <p:spPr>
          <a:xfrm>
            <a:off x="476250" y="381000"/>
            <a:ext cx="11239500" cy="5541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0" i="0">
                <a:solidFill>
                  <a:srgbClr val="FFFFFF"/>
                </a:solidFill>
                <a:latin typeface="Inter ExtraBold"/>
                <a:ea typeface="Inter ExtraBold"/>
                <a:cs typeface="Inter ExtraBold"/>
                <a:sym typeface="Inter ExtraBold"/>
              </a:rPr>
              <a:t>Математика Эффективности</a:t>
            </a:r>
            <a:endParaRPr sz="3600" b="0" i="0">
              <a:solidFill>
                <a:srgbClr val="FFFFFF"/>
              </a:solidFill>
              <a:latin typeface="Inter ExtraBold"/>
              <a:ea typeface="Inter ExtraBold"/>
              <a:cs typeface="Inter ExtraBold"/>
              <a:sym typeface="Inter ExtraBold"/>
            </a:endParaRPr>
          </a:p>
        </p:txBody>
      </p:sp>
      <p:grpSp>
        <p:nvGrpSpPr>
          <p:cNvPr id="204" name="Google Shape;204;p20"/>
          <p:cNvGrpSpPr/>
          <p:nvPr/>
        </p:nvGrpSpPr>
        <p:grpSpPr>
          <a:xfrm>
            <a:off x="476250" y="1524000"/>
            <a:ext cx="4286400" cy="3810000"/>
            <a:chOff x="476250" y="1524000"/>
            <a:chExt cx="4286400" cy="3810000"/>
          </a:xfrm>
        </p:grpSpPr>
        <p:sp>
          <p:nvSpPr>
            <p:cNvPr id="205" name="Google Shape;205;p20"/>
            <p:cNvSpPr/>
            <p:nvPr/>
          </p:nvSpPr>
          <p:spPr>
            <a:xfrm>
              <a:off x="476250" y="1524000"/>
              <a:ext cx="4286400" cy="3810000"/>
            </a:xfrm>
            <a:prstGeom prst="roundRect">
              <a:avLst>
                <a:gd name="adj" fmla="val 6000"/>
              </a:avLst>
            </a:prstGeom>
            <a:solidFill>
              <a:srgbClr val="1E293B"/>
            </a:solidFill>
            <a:ln w="9525" cap="flat" cmpd="sng">
              <a:solidFill>
                <a:srgbClr val="33415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20"/>
            <p:cNvSpPr txBox="1"/>
            <p:nvPr/>
          </p:nvSpPr>
          <p:spPr>
            <a:xfrm>
              <a:off x="476250" y="1524000"/>
              <a:ext cx="4286400" cy="381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81000" tIns="381000" rIns="381000" bIns="3810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0" b="0">
                  <a:solidFill>
                    <a:srgbClr val="4ADE80"/>
                  </a:solidFill>
                  <a:latin typeface="Inter ExtraBold"/>
                  <a:ea typeface="Inter ExtraBold"/>
                  <a:cs typeface="Inter ExtraBold"/>
                  <a:sym typeface="Inter ExtraBold"/>
                </a:rPr>
                <a:t>15x</a:t>
              </a:r>
              <a:endParaRPr sz="12000" b="0">
                <a:solidFill>
                  <a:srgbClr val="4ADE80"/>
                </a:solidFill>
                <a:latin typeface="Inter ExtraBold"/>
                <a:ea typeface="Inter ExtraBold"/>
                <a:cs typeface="Inter ExtraBold"/>
                <a:sym typeface="Inter ExtraBold"/>
              </a:endParaRPr>
            </a:p>
            <a:p>
              <a:pPr marL="0" lvl="0" indent="0" algn="ctr" rtl="0">
                <a:spcBef>
                  <a:spcPts val="750"/>
                </a:spcBef>
                <a:spcAft>
                  <a:spcPts val="0"/>
                </a:spcAft>
                <a:buNone/>
              </a:pPr>
              <a:r>
                <a:rPr lang="en-US" sz="2400" b="0">
                  <a:solidFill>
                    <a:srgbClr val="F8FAFC"/>
                  </a:solidFill>
                  <a:latin typeface="Inter"/>
                  <a:ea typeface="Inter"/>
                  <a:cs typeface="Inter"/>
                  <a:sym typeface="Inter"/>
                </a:rPr>
                <a:t>Ускорение процесса</a:t>
              </a:r>
              <a:endParaRPr sz="2400" b="0">
                <a:solidFill>
                  <a:srgbClr val="F8FAFC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207" name="Google Shape;207;p20"/>
          <p:cNvGrpSpPr/>
          <p:nvPr/>
        </p:nvGrpSpPr>
        <p:grpSpPr>
          <a:xfrm>
            <a:off x="5238750" y="1524000"/>
            <a:ext cx="6477000" cy="1714500"/>
            <a:chOff x="5238750" y="1524000"/>
            <a:chExt cx="6477000" cy="1714500"/>
          </a:xfrm>
        </p:grpSpPr>
        <p:sp>
          <p:nvSpPr>
            <p:cNvPr id="208" name="Google Shape;208;p20"/>
            <p:cNvSpPr/>
            <p:nvPr/>
          </p:nvSpPr>
          <p:spPr>
            <a:xfrm>
              <a:off x="5238750" y="1524000"/>
              <a:ext cx="6477000" cy="1714500"/>
            </a:xfrm>
            <a:prstGeom prst="roundRect">
              <a:avLst>
                <a:gd name="adj" fmla="val 13333"/>
              </a:avLst>
            </a:prstGeom>
            <a:solidFill>
              <a:srgbClr val="1E293B">
                <a:alpha val="50000"/>
              </a:srgbClr>
            </a:solidFill>
            <a:ln w="19050" cap="flat" cmpd="sng">
              <a:solidFill>
                <a:srgbClr val="818CF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209" name="Google Shape;209;p20"/>
            <p:cNvPicPr preferRelativeResize="0"/>
            <p:nvPr/>
          </p:nvPicPr>
          <p:blipFill rotWithShape="1">
            <a:blip r:embed="rId4">
              <a:alphaModFix/>
            </a:blip>
            <a:srcRect l="60" r="50"/>
            <a:stretch/>
          </p:blipFill>
          <p:spPr>
            <a:xfrm>
              <a:off x="6034088" y="2000250"/>
              <a:ext cx="4886400" cy="7620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0" name="Google Shape;210;p20"/>
          <p:cNvGrpSpPr/>
          <p:nvPr/>
        </p:nvGrpSpPr>
        <p:grpSpPr>
          <a:xfrm>
            <a:off x="5238750" y="3429000"/>
            <a:ext cx="6477000" cy="1905000"/>
            <a:chOff x="5238750" y="3429000"/>
            <a:chExt cx="6477000" cy="1905000"/>
          </a:xfrm>
        </p:grpSpPr>
        <p:sp>
          <p:nvSpPr>
            <p:cNvPr id="211" name="Google Shape;211;p20"/>
            <p:cNvSpPr/>
            <p:nvPr/>
          </p:nvSpPr>
          <p:spPr>
            <a:xfrm>
              <a:off x="5238750" y="3429000"/>
              <a:ext cx="6477000" cy="1905000"/>
            </a:xfrm>
            <a:prstGeom prst="roundRect">
              <a:avLst>
                <a:gd name="adj" fmla="val 12000"/>
              </a:avLst>
            </a:prstGeom>
            <a:solidFill>
              <a:srgbClr val="1E293B"/>
            </a:solidFill>
            <a:ln w="9525" cap="flat" cmpd="sng">
              <a:solidFill>
                <a:srgbClr val="33415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20"/>
            <p:cNvSpPr txBox="1"/>
            <p:nvPr/>
          </p:nvSpPr>
          <p:spPr>
            <a:xfrm>
              <a:off x="5619750" y="3429000"/>
              <a:ext cx="5715000" cy="190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Где </a:t>
              </a:r>
              <a:r>
                <a:rPr lang="en-US" sz="1600" b="1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N</a:t>
              </a:r>
              <a:r>
                <a:rPr lang="en-US" sz="1600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 — количество изучаемых слов.</a:t>
              </a:r>
              <a:endParaRPr sz="160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0" lvl="0" indent="0" algn="l" rtl="0">
                <a:spcBef>
                  <a:spcPts val="1125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Вместо 180 секунд на карточку (tmanual) вы тратите </a:t>
              </a:r>
              <a:r>
                <a:rPr lang="en-US" sz="1600" b="1">
                  <a:solidFill>
                    <a:srgbClr val="4ADE80"/>
                  </a:solidFill>
                  <a:latin typeface="Inter"/>
                  <a:ea typeface="Inter"/>
                  <a:cs typeface="Inter"/>
                  <a:sym typeface="Inter"/>
                </a:rPr>
                <a:t>~10 секунд</a:t>
              </a:r>
              <a:r>
                <a:rPr lang="en-US" sz="1600">
                  <a:solidFill>
                    <a:srgbClr val="CBD5E1"/>
                  </a:solidFill>
                  <a:latin typeface="Inter"/>
                  <a:ea typeface="Inter"/>
                  <a:cs typeface="Inter"/>
                  <a:sym typeface="Inter"/>
                </a:rPr>
                <a:t> (tai).</a:t>
              </a:r>
              <a:endParaRPr sz="160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0" lvl="0" indent="0" algn="l" rtl="0">
                <a:spcBef>
                  <a:spcPts val="1125"/>
                </a:spcBef>
                <a:spcAft>
                  <a:spcPts val="0"/>
                </a:spcAft>
                <a:buNone/>
              </a:pPr>
              <a:r>
                <a:rPr lang="en-US" sz="1600" b="0">
                  <a:solidFill>
                    <a:srgbClr val="F8FAFC"/>
                  </a:solidFill>
                  <a:latin typeface="Inter SemiBold"/>
                  <a:ea typeface="Inter SemiBold"/>
                  <a:cs typeface="Inter SemiBold"/>
                  <a:sym typeface="Inter SemiBold"/>
                </a:rPr>
                <a:t>Экономия составляет десятки часов чистого времени в год!</a:t>
              </a:r>
              <a:endParaRPr sz="1600" b="0">
                <a:solidFill>
                  <a:srgbClr val="F8FAFC"/>
                </a:solidFill>
                <a:latin typeface="Inter SemiBold"/>
                <a:ea typeface="Inter SemiBold"/>
                <a:cs typeface="Inter SemiBold"/>
                <a:sym typeface="Inter SemiBold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rimer-ankigeen_DVSWm0Vb">
            <a:hlinkClick r:id="" action="ppaction://media"/>
            <a:extLst>
              <a:ext uri="{FF2B5EF4-FFF2-40B4-BE49-F238E27FC236}">
                <a16:creationId xmlns:a16="http://schemas.microsoft.com/office/drawing/2014/main" id="{684EAF0D-A358-D7D5-3C8B-AA43BAD88B9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oundRect">
            <a:avLst>
              <a:gd name="adj" fmla="val 5439"/>
            </a:avLst>
          </a:prstGeom>
          <a:ln>
            <a:noFill/>
          </a:ln>
          <a:effectLst>
            <a:innerShdw blurRad="114300" dist="50800">
              <a:srgbClr val="000000">
                <a:alpha val="0"/>
              </a:srgbClr>
            </a:innerShdw>
          </a:effectLst>
        </p:spPr>
      </p:pic>
    </p:spTree>
    <p:extLst>
      <p:ext uri="{BB962C8B-B14F-4D97-AF65-F5344CB8AC3E}">
        <p14:creationId xmlns:p14="http://schemas.microsoft.com/office/powerpoint/2010/main" val="2778363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38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480</Words>
  <Application>Microsoft Office PowerPoint</Application>
  <PresentationFormat>Widescreen</PresentationFormat>
  <Paragraphs>81</Paragraphs>
  <Slides>12</Slides>
  <Notes>11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Inter</vt:lpstr>
      <vt:lpstr>Material Icons</vt:lpstr>
      <vt:lpstr>Arial</vt:lpstr>
      <vt:lpstr>Calibri</vt:lpstr>
      <vt:lpstr>Inter ExtraBold</vt:lpstr>
      <vt:lpstr>Inter SemiBold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Юдин Данил Николаевич</cp:lastModifiedBy>
  <cp:revision>9</cp:revision>
  <dcterms:modified xsi:type="dcterms:W3CDTF">2026-06-03T12:28:50Z</dcterms:modified>
</cp:coreProperties>
</file>