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Inter" panose="020B0604020202020204" charset="0"/>
      <p:regular r:id="rId15"/>
      <p:bold r:id="rId16"/>
      <p:italic r:id="rId17"/>
      <p:boldItalic r:id="rId18"/>
    </p:embeddedFont>
    <p:embeddedFont>
      <p:font typeface="Inter ExtraBold" panose="020B0604020202020204" charset="0"/>
      <p:bold r:id="rId19"/>
      <p:boldItalic r:id="rId20"/>
    </p:embeddedFont>
    <p:embeddedFont>
      <p:font typeface="Inter SemiBold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900" y="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-476250" y="-1619250"/>
            <a:ext cx="14287500" cy="9239250"/>
            <a:chOff x="-476250" y="-1619250"/>
            <a:chExt cx="14287500" cy="9239250"/>
          </a:xfrm>
        </p:grpSpPr>
        <p:sp>
          <p:nvSpPr>
            <p:cNvPr id="85" name="Google Shape;85;p13"/>
            <p:cNvSpPr/>
            <p:nvPr/>
          </p:nvSpPr>
          <p:spPr>
            <a:xfrm>
              <a:off x="9048750" y="-1619250"/>
              <a:ext cx="4762500" cy="4762500"/>
            </a:xfrm>
            <a:prstGeom prst="ellipse">
              <a:avLst/>
            </a:prstGeom>
            <a:solidFill>
              <a:srgbClr val="38BDF8">
                <a:alpha val="10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-476250" y="4762500"/>
              <a:ext cx="2857500" cy="2857500"/>
            </a:xfrm>
            <a:prstGeom prst="ellipse">
              <a:avLst/>
            </a:prstGeom>
            <a:solidFill>
              <a:srgbClr val="818CF8">
                <a:alpha val="10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3"/>
          <p:cNvSpPr txBox="1"/>
          <p:nvPr/>
        </p:nvSpPr>
        <p:spPr>
          <a:xfrm>
            <a:off x="857250" y="2095500"/>
            <a:ext cx="10477500" cy="1139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00" b="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Anki</a:t>
            </a:r>
            <a:r>
              <a:rPr lang="en-US" sz="7400" b="0">
                <a:solidFill>
                  <a:srgbClr val="38BDF8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GeEn</a:t>
            </a:r>
            <a:endParaRPr sz="7400" b="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2762250" y="3524250"/>
            <a:ext cx="6667500" cy="38100"/>
          </a:xfrm>
          <a:prstGeom prst="roundRect">
            <a:avLst>
              <a:gd name="adj" fmla="val 50000"/>
            </a:avLst>
          </a:prstGeom>
          <a:solidFill>
            <a:srgbClr val="38BDF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1333500" y="3905250"/>
            <a:ext cx="9525000" cy="431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>
                <a:solidFill>
                  <a:srgbClr val="F8FAFC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AI-генератор обучающих флэш-карточек</a:t>
            </a:r>
            <a:endParaRPr sz="2800" b="0">
              <a:solidFill>
                <a:srgbClr val="F8FAFC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333500" y="4572000"/>
            <a:ext cx="9525000" cy="27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Эволюция изучения языков: автоматизация рутины</a:t>
            </a:r>
            <a:endParaRPr sz="1800" b="0" i="1">
              <a:solidFill>
                <a:srgbClr val="94A3B8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/>
          <p:nvPr/>
        </p:nvSpPr>
        <p:spPr>
          <a:xfrm>
            <a:off x="762000" y="2526506"/>
            <a:ext cx="2574280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1"/>
          <p:cNvSpPr/>
          <p:nvPr/>
        </p:nvSpPr>
        <p:spPr>
          <a:xfrm>
            <a:off x="3336280" y="2526506"/>
            <a:ext cx="2512962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1"/>
          <p:cNvSpPr/>
          <p:nvPr/>
        </p:nvSpPr>
        <p:spPr>
          <a:xfrm>
            <a:off x="5849242" y="2526506"/>
            <a:ext cx="2585144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1"/>
          <p:cNvSpPr/>
          <p:nvPr/>
        </p:nvSpPr>
        <p:spPr>
          <a:xfrm>
            <a:off x="8434387" y="2526506"/>
            <a:ext cx="2986087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1"/>
          <p:cNvSpPr/>
          <p:nvPr/>
        </p:nvSpPr>
        <p:spPr>
          <a:xfrm>
            <a:off x="762000" y="3193256"/>
            <a:ext cx="2574280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1"/>
          <p:cNvSpPr/>
          <p:nvPr/>
        </p:nvSpPr>
        <p:spPr>
          <a:xfrm>
            <a:off x="3336280" y="3193256"/>
            <a:ext cx="2512962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1"/>
          <p:cNvSpPr/>
          <p:nvPr/>
        </p:nvSpPr>
        <p:spPr>
          <a:xfrm>
            <a:off x="5849242" y="3193256"/>
            <a:ext cx="2585144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1"/>
          <p:cNvSpPr/>
          <p:nvPr/>
        </p:nvSpPr>
        <p:spPr>
          <a:xfrm>
            <a:off x="8434387" y="3193256"/>
            <a:ext cx="2986087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1"/>
          <p:cNvSpPr/>
          <p:nvPr/>
        </p:nvSpPr>
        <p:spPr>
          <a:xfrm>
            <a:off x="762000" y="4174331"/>
            <a:ext cx="2574280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1"/>
          <p:cNvSpPr/>
          <p:nvPr/>
        </p:nvSpPr>
        <p:spPr>
          <a:xfrm>
            <a:off x="3336280" y="4174331"/>
            <a:ext cx="2512962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1"/>
          <p:cNvSpPr/>
          <p:nvPr/>
        </p:nvSpPr>
        <p:spPr>
          <a:xfrm>
            <a:off x="5849242" y="4174331"/>
            <a:ext cx="2585144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1"/>
          <p:cNvSpPr/>
          <p:nvPr/>
        </p:nvSpPr>
        <p:spPr>
          <a:xfrm>
            <a:off x="8434387" y="4174331"/>
            <a:ext cx="2986087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1"/>
          <p:cNvSpPr/>
          <p:nvPr/>
        </p:nvSpPr>
        <p:spPr>
          <a:xfrm>
            <a:off x="762000" y="5155406"/>
            <a:ext cx="2574280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1"/>
          <p:cNvSpPr/>
          <p:nvPr/>
        </p:nvSpPr>
        <p:spPr>
          <a:xfrm>
            <a:off x="3336280" y="5155406"/>
            <a:ext cx="2512962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1"/>
          <p:cNvSpPr/>
          <p:nvPr/>
        </p:nvSpPr>
        <p:spPr>
          <a:xfrm>
            <a:off x="5849242" y="5155406"/>
            <a:ext cx="2585144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1"/>
          <p:cNvSpPr/>
          <p:nvPr/>
        </p:nvSpPr>
        <p:spPr>
          <a:xfrm>
            <a:off x="8434387" y="5155406"/>
            <a:ext cx="2986087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476250" y="285750"/>
            <a:ext cx="11715750" cy="64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0" i="0" u="none" strike="noStrike" cap="none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Сравнение подходов</a:t>
            </a:r>
            <a:endParaRPr/>
          </a:p>
        </p:txBody>
      </p:sp>
      <p:pic>
        <p:nvPicPr>
          <p:cNvPr id="235" name="Google Shape;2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39949" cy="680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22"/>
          <p:cNvGrpSpPr/>
          <p:nvPr/>
        </p:nvGrpSpPr>
        <p:grpSpPr>
          <a:xfrm>
            <a:off x="-1428750" y="-1905000"/>
            <a:ext cx="15525750" cy="10191750"/>
            <a:chOff x="-1428750" y="-1905000"/>
            <a:chExt cx="15525750" cy="10191750"/>
          </a:xfrm>
        </p:grpSpPr>
        <p:sp>
          <p:nvSpPr>
            <p:cNvPr id="242" name="Google Shape;242;p22"/>
            <p:cNvSpPr/>
            <p:nvPr/>
          </p:nvSpPr>
          <p:spPr>
            <a:xfrm>
              <a:off x="8382000" y="-1905000"/>
              <a:ext cx="5715000" cy="5715000"/>
            </a:xfrm>
            <a:prstGeom prst="ellipse">
              <a:avLst/>
            </a:prstGeom>
            <a:solidFill>
              <a:srgbClr val="38BD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2"/>
            <p:cNvSpPr/>
            <p:nvPr/>
          </p:nvSpPr>
          <p:spPr>
            <a:xfrm>
              <a:off x="-1428750" y="3524250"/>
              <a:ext cx="4762500" cy="4762500"/>
            </a:xfrm>
            <a:prstGeom prst="ellipse">
              <a:avLst/>
            </a:prstGeom>
            <a:solidFill>
              <a:srgbClr val="818C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22"/>
          <p:cNvSpPr txBox="1"/>
          <p:nvPr/>
        </p:nvSpPr>
        <p:spPr>
          <a:xfrm>
            <a:off x="476250" y="381000"/>
            <a:ext cx="11239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Roadmap: Дальнейшее развитие</a:t>
            </a:r>
            <a:endParaRPr sz="3600" b="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grpSp>
        <p:nvGrpSpPr>
          <p:cNvPr id="245" name="Google Shape;245;p22"/>
          <p:cNvGrpSpPr/>
          <p:nvPr/>
        </p:nvGrpSpPr>
        <p:grpSpPr>
          <a:xfrm>
            <a:off x="476250" y="1714500"/>
            <a:ext cx="3552900" cy="3810000"/>
            <a:chOff x="476250" y="1714500"/>
            <a:chExt cx="3552900" cy="3810000"/>
          </a:xfrm>
        </p:grpSpPr>
        <p:sp>
          <p:nvSpPr>
            <p:cNvPr id="246" name="Google Shape;246;p22"/>
            <p:cNvSpPr/>
            <p:nvPr/>
          </p:nvSpPr>
          <p:spPr>
            <a:xfrm>
              <a:off x="476250" y="1714500"/>
              <a:ext cx="3552900" cy="3810000"/>
            </a:xfrm>
            <a:prstGeom prst="roundRect">
              <a:avLst>
                <a:gd name="adj" fmla="val 6434"/>
              </a:avLst>
            </a:prstGeom>
            <a:solidFill>
              <a:srgbClr val="1E293B"/>
            </a:solidFill>
            <a:ln w="9525" cap="flat" cmpd="sng">
              <a:solidFill>
                <a:srgbClr val="3341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2"/>
            <p:cNvSpPr txBox="1"/>
            <p:nvPr/>
          </p:nvSpPr>
          <p:spPr>
            <a:xfrm>
              <a:off x="762000" y="2000250"/>
              <a:ext cx="2981400" cy="32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/>
                <a:t>📊</a:t>
              </a:r>
              <a:endParaRPr sz="4000"/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CEFR Уровни</a:t>
              </a:r>
              <a:endParaRPr sz="2000" b="1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Добавление настройки уровня владения. ИИ будет объяснять слово "как 5-летнему" для A1, и использовать сложную академическую лексику для уровня C1/C2.</a:t>
              </a:r>
              <a:endParaRPr sz="1400" b="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48" name="Google Shape;248;p22"/>
          <p:cNvGrpSpPr/>
          <p:nvPr/>
        </p:nvGrpSpPr>
        <p:grpSpPr>
          <a:xfrm>
            <a:off x="4314825" y="1714500"/>
            <a:ext cx="3552900" cy="3810000"/>
            <a:chOff x="4314825" y="1714500"/>
            <a:chExt cx="3552900" cy="3810000"/>
          </a:xfrm>
        </p:grpSpPr>
        <p:sp>
          <p:nvSpPr>
            <p:cNvPr id="249" name="Google Shape;249;p22"/>
            <p:cNvSpPr/>
            <p:nvPr/>
          </p:nvSpPr>
          <p:spPr>
            <a:xfrm>
              <a:off x="4314825" y="1714500"/>
              <a:ext cx="3552900" cy="3810000"/>
            </a:xfrm>
            <a:prstGeom prst="roundRect">
              <a:avLst>
                <a:gd name="adj" fmla="val 6434"/>
              </a:avLst>
            </a:prstGeom>
            <a:solidFill>
              <a:srgbClr val="1E293B"/>
            </a:solidFill>
            <a:ln w="19050" cap="flat" cmpd="sng">
              <a:solidFill>
                <a:srgbClr val="4ADE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2"/>
            <p:cNvSpPr txBox="1"/>
            <p:nvPr/>
          </p:nvSpPr>
          <p:spPr>
            <a:xfrm>
              <a:off x="4600575" y="2000250"/>
              <a:ext cx="2981400" cy="32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/>
                <a:t>🎭</a:t>
              </a:r>
              <a:endParaRPr sz="4000" dirty="0"/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2000" b="1" dirty="0" err="1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Выбор</a:t>
              </a:r>
              <a:r>
                <a:rPr lang="en-US" sz="2000" b="1" dirty="0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2000" b="1" dirty="0" err="1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контекста</a:t>
              </a:r>
              <a:endParaRPr sz="2000" b="1" dirty="0">
                <a:solidFill>
                  <a:srgbClr val="4ADE8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Возможность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задать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сферу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: "IT", "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Медицина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", "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Бизнес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".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Нейросеть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сгенерирует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примеры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употребления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слова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именно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в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выбранной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профессиональной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среде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400" b="0" dirty="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51" name="Google Shape;251;p22"/>
          <p:cNvGrpSpPr/>
          <p:nvPr/>
        </p:nvGrpSpPr>
        <p:grpSpPr>
          <a:xfrm>
            <a:off x="8153400" y="1714500"/>
            <a:ext cx="3552900" cy="3810000"/>
            <a:chOff x="8153400" y="1714500"/>
            <a:chExt cx="3552900" cy="3810000"/>
          </a:xfrm>
        </p:grpSpPr>
        <p:sp>
          <p:nvSpPr>
            <p:cNvPr id="252" name="Google Shape;252;p22"/>
            <p:cNvSpPr/>
            <p:nvPr/>
          </p:nvSpPr>
          <p:spPr>
            <a:xfrm>
              <a:off x="8153400" y="1714500"/>
              <a:ext cx="3552900" cy="3810000"/>
            </a:xfrm>
            <a:prstGeom prst="roundRect">
              <a:avLst>
                <a:gd name="adj" fmla="val 6434"/>
              </a:avLst>
            </a:prstGeom>
            <a:solidFill>
              <a:srgbClr val="1E293B"/>
            </a:solidFill>
            <a:ln w="9525" cap="flat" cmpd="sng">
              <a:solidFill>
                <a:srgbClr val="3341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2"/>
            <p:cNvSpPr txBox="1"/>
            <p:nvPr/>
          </p:nvSpPr>
          <p:spPr>
            <a:xfrm>
              <a:off x="8439150" y="2000250"/>
              <a:ext cx="2981400" cy="32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/>
                <a:t>✏️</a:t>
              </a:r>
              <a:endParaRPr sz="4000"/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C084FC"/>
                  </a:solidFill>
                  <a:latin typeface="Inter"/>
                  <a:ea typeface="Inter"/>
                  <a:cs typeface="Inter"/>
                  <a:sym typeface="Inter"/>
                </a:rPr>
                <a:t>Live-Редактирование</a:t>
              </a:r>
              <a:endParaRPr sz="2000" b="1">
                <a:solidFill>
                  <a:srgbClr val="C084FC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Полноценный экран предпросмотра карточек перед отправкой в базу Anki, чтобы пользователь мог вручную поправить сгенерированный ИИ текст.</a:t>
              </a:r>
              <a:endParaRPr sz="1400" b="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3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928687"/>
            <a:ext cx="7620000" cy="50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3"/>
          <p:cNvSpPr txBox="1"/>
          <p:nvPr/>
        </p:nvSpPr>
        <p:spPr>
          <a:xfrm>
            <a:off x="2695813" y="1557337"/>
            <a:ext cx="6790848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50" b="1" i="0" u="none" strike="noStrike" cap="none">
                <a:solidFill>
                  <a:srgbClr val="4ADE80"/>
                </a:solidFill>
                <a:latin typeface="Inter"/>
                <a:ea typeface="Inter"/>
                <a:cs typeface="Inter"/>
                <a:sym typeface="Inter"/>
              </a:rPr>
              <a:t>Спасибо за внимание!</a:t>
            </a:r>
            <a:endParaRPr/>
          </a:p>
        </p:txBody>
      </p:sp>
      <p:sp>
        <p:nvSpPr>
          <p:cNvPr id="261" name="Google Shape;261;p23"/>
          <p:cNvSpPr txBox="1"/>
          <p:nvPr/>
        </p:nvSpPr>
        <p:spPr>
          <a:xfrm>
            <a:off x="3890962" y="3748087"/>
            <a:ext cx="44005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Готов ответить на ваши вопросы.</a:t>
            </a:r>
            <a:endParaRPr/>
          </a:p>
        </p:txBody>
      </p:sp>
      <p:sp>
        <p:nvSpPr>
          <p:cNvPr id="262" name="Google Shape;262;p23"/>
          <p:cNvSpPr/>
          <p:nvPr/>
        </p:nvSpPr>
        <p:spPr>
          <a:xfrm>
            <a:off x="4474368" y="4557712"/>
            <a:ext cx="3233737" cy="190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3"/>
          <p:cNvSpPr txBox="1"/>
          <p:nvPr/>
        </p:nvSpPr>
        <p:spPr>
          <a:xfrm>
            <a:off x="5091112" y="4862512"/>
            <a:ext cx="20002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rPr>
              <a:t>Проект AnkiGeEn</a:t>
            </a:r>
            <a:endParaRPr/>
          </a:p>
        </p:txBody>
      </p:sp>
      <p:pic>
        <p:nvPicPr>
          <p:cNvPr id="264" name="Google Shape;2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5838" y="738188"/>
            <a:ext cx="10220325" cy="538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476250" y="-952500"/>
            <a:ext cx="13620750" cy="8286750"/>
            <a:chOff x="-476250" y="-952500"/>
            <a:chExt cx="13620750" cy="8286750"/>
          </a:xfrm>
        </p:grpSpPr>
        <p:sp>
          <p:nvSpPr>
            <p:cNvPr id="96" name="Google Shape;96;p14"/>
            <p:cNvSpPr/>
            <p:nvPr/>
          </p:nvSpPr>
          <p:spPr>
            <a:xfrm>
              <a:off x="9334500" y="-952500"/>
              <a:ext cx="3810000" cy="3810000"/>
            </a:xfrm>
            <a:prstGeom prst="ellipse">
              <a:avLst/>
            </a:prstGeom>
            <a:solidFill>
              <a:srgbClr val="38BD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-476250" y="4476750"/>
              <a:ext cx="2857500" cy="2857500"/>
            </a:xfrm>
            <a:prstGeom prst="ellipse">
              <a:avLst/>
            </a:prstGeom>
            <a:solidFill>
              <a:srgbClr val="818C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14"/>
          <p:cNvSpPr txBox="1"/>
          <p:nvPr/>
        </p:nvSpPr>
        <p:spPr>
          <a:xfrm>
            <a:off x="476250" y="381000"/>
            <a:ext cx="11239500" cy="554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Зачем нам AnkiGeEn?</a:t>
            </a:r>
            <a:endParaRPr sz="3600" b="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76250" y="1047750"/>
            <a:ext cx="11239500" cy="554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Процесс создания карточек страдает от </a:t>
            </a:r>
            <a:r>
              <a:rPr lang="en-US" sz="1800" b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когнитивной перегрузки</a:t>
            </a:r>
            <a:r>
              <a:rPr lang="en-US" sz="1800" b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. Энергия уходит не на запоминание, а на копипаст.</a:t>
            </a:r>
            <a:endParaRPr sz="1800" b="0">
              <a:solidFill>
                <a:srgbClr val="94A3B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00" name="Google Shape;100;p14"/>
          <p:cNvGrpSpPr/>
          <p:nvPr/>
        </p:nvGrpSpPr>
        <p:grpSpPr>
          <a:xfrm>
            <a:off x="476250" y="2000250"/>
            <a:ext cx="11239425" cy="4381500"/>
            <a:chOff x="476250" y="2000250"/>
            <a:chExt cx="11239425" cy="4381500"/>
          </a:xfrm>
        </p:grpSpPr>
        <p:sp>
          <p:nvSpPr>
            <p:cNvPr id="101" name="Google Shape;101;p14"/>
            <p:cNvSpPr/>
            <p:nvPr/>
          </p:nvSpPr>
          <p:spPr>
            <a:xfrm>
              <a:off x="476250" y="2000250"/>
              <a:ext cx="5476800" cy="4381500"/>
            </a:xfrm>
            <a:prstGeom prst="roundRect">
              <a:avLst>
                <a:gd name="adj" fmla="val 3478"/>
              </a:avLst>
            </a:prstGeom>
            <a:solidFill>
              <a:srgbClr val="1E293B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6238875" y="2000250"/>
              <a:ext cx="5476800" cy="4381500"/>
            </a:xfrm>
            <a:prstGeom prst="roundRect">
              <a:avLst>
                <a:gd name="adj" fmla="val 3478"/>
              </a:avLst>
            </a:prstGeom>
            <a:solidFill>
              <a:srgbClr val="1E293B"/>
            </a:solidFill>
            <a:ln w="19050" cap="flat" cmpd="sng">
              <a:solidFill>
                <a:srgbClr val="38BD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 txBox="1"/>
            <p:nvPr/>
          </p:nvSpPr>
          <p:spPr>
            <a:xfrm>
              <a:off x="762000" y="2286000"/>
              <a:ext cx="4905300" cy="38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>
                  <a:solidFill>
                    <a:srgbClr val="F8717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2200" b="1" dirty="0" err="1">
                  <a:solidFill>
                    <a:srgbClr val="F87171"/>
                  </a:solidFill>
                  <a:latin typeface="Inter"/>
                  <a:ea typeface="Inter"/>
                  <a:cs typeface="Inter"/>
                  <a:sym typeface="Inter"/>
                </a:rPr>
                <a:t>Мировая</a:t>
              </a:r>
              <a:r>
                <a:rPr lang="en-US" sz="2200" b="1" dirty="0">
                  <a:solidFill>
                    <a:srgbClr val="F8717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2200" b="1" dirty="0" err="1">
                  <a:solidFill>
                    <a:srgbClr val="F87171"/>
                  </a:solidFill>
                  <a:latin typeface="Inter"/>
                  <a:ea typeface="Inter"/>
                  <a:cs typeface="Inter"/>
                  <a:sym typeface="Inter"/>
                </a:rPr>
                <a:t>рутина</a:t>
              </a:r>
              <a:endParaRPr sz="2200" b="1" dirty="0">
                <a:solidFill>
                  <a:srgbClr val="F8717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225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→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Ручной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поиск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перевода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в 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словаре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→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Поиск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подходящего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жизненного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контекста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→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Поиск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и 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скачивание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аудио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/</a:t>
              </a:r>
              <a:r>
                <a:rPr lang="en-US" sz="160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транскрипции</a:t>
              </a:r>
              <a:r>
                <a:rPr lang="en-US" sz="160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Итог</a:t>
              </a:r>
              <a:r>
                <a:rPr lang="en-US" sz="1600" b="1" dirty="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: 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3-5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минут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на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i="1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одну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карточку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600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6524625" y="2286000"/>
              <a:ext cx="4905300" cy="38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Как</a:t>
              </a:r>
              <a:r>
                <a:rPr lang="en-US" sz="2200" b="1" dirty="0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2200" b="1" dirty="0" err="1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должно</a:t>
              </a:r>
              <a:r>
                <a:rPr lang="en-US" sz="2200" b="1" dirty="0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2200" b="1" dirty="0" err="1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быть</a:t>
              </a:r>
              <a:endParaRPr sz="2200" b="1" dirty="0">
                <a:solidFill>
                  <a:srgbClr val="4ADE8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225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→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Вы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просто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даете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слово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→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Машина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сама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собирает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идеальный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контекст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→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Машина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генерирует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звук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и </a:t>
              </a:r>
              <a:r>
                <a:rPr lang="en-US" sz="16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транскрипцию</a:t>
              </a:r>
              <a:r>
                <a:rPr lang="en-US" sz="16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Итог</a:t>
              </a:r>
              <a:r>
                <a:rPr lang="en-US" sz="1600" b="1" dirty="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: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Вы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сразу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приступаете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к </a:t>
              </a:r>
              <a:r>
                <a:rPr lang="en-US" sz="1600" b="0" i="1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обучению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600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5"/>
          <p:cNvGrpSpPr/>
          <p:nvPr/>
        </p:nvGrpSpPr>
        <p:grpSpPr>
          <a:xfrm>
            <a:off x="-476250" y="-952500"/>
            <a:ext cx="13620750" cy="8286750"/>
            <a:chOff x="-476250" y="-952500"/>
            <a:chExt cx="13620750" cy="8286750"/>
          </a:xfrm>
        </p:grpSpPr>
        <p:sp>
          <p:nvSpPr>
            <p:cNvPr id="110" name="Google Shape;110;p15"/>
            <p:cNvSpPr/>
            <p:nvPr/>
          </p:nvSpPr>
          <p:spPr>
            <a:xfrm>
              <a:off x="9334500" y="-952500"/>
              <a:ext cx="3810000" cy="3810000"/>
            </a:xfrm>
            <a:prstGeom prst="ellipse">
              <a:avLst/>
            </a:prstGeom>
            <a:solidFill>
              <a:srgbClr val="38BD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-476250" y="4476750"/>
              <a:ext cx="2857500" cy="2857500"/>
            </a:xfrm>
            <a:prstGeom prst="ellipse">
              <a:avLst/>
            </a:prstGeom>
            <a:solidFill>
              <a:srgbClr val="818C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15"/>
          <p:cNvSpPr txBox="1"/>
          <p:nvPr/>
        </p:nvSpPr>
        <p:spPr>
          <a:xfrm>
            <a:off x="476250" y="381000"/>
            <a:ext cx="11239500" cy="554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Пайплайн работы (Как это устроено)</a:t>
            </a:r>
            <a:endParaRPr sz="3600" b="0" i="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476250" y="1333500"/>
            <a:ext cx="11239500" cy="4572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5"/>
          <p:cNvGrpSpPr/>
          <p:nvPr/>
        </p:nvGrpSpPr>
        <p:grpSpPr>
          <a:xfrm>
            <a:off x="476250" y="1333500"/>
            <a:ext cx="2619300" cy="4572000"/>
            <a:chOff x="476250" y="1333500"/>
            <a:chExt cx="2619300" cy="4572000"/>
          </a:xfrm>
        </p:grpSpPr>
        <p:sp>
          <p:nvSpPr>
            <p:cNvPr id="115" name="Google Shape;115;p15"/>
            <p:cNvSpPr/>
            <p:nvPr/>
          </p:nvSpPr>
          <p:spPr>
            <a:xfrm>
              <a:off x="476250" y="1333500"/>
              <a:ext cx="2619300" cy="4572000"/>
            </a:xfrm>
            <a:prstGeom prst="roundRect">
              <a:avLst>
                <a:gd name="adj" fmla="val 5818"/>
              </a:avLst>
            </a:prstGeom>
            <a:solidFill>
              <a:srgbClr val="1E293B"/>
            </a:solidFill>
            <a:ln w="9525" cap="flat" cmpd="sng">
              <a:solidFill>
                <a:srgbClr val="38BD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 txBox="1"/>
            <p:nvPr/>
          </p:nvSpPr>
          <p:spPr>
            <a:xfrm>
              <a:off x="476250" y="1333500"/>
              <a:ext cx="2619300" cy="457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0" tIns="285750" rIns="285750" bIns="28575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dirty="0">
                <a:solidFill>
                  <a:srgbClr val="38BDF8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  <a:p>
              <a:pPr marL="0" lvl="0" indent="0" algn="ctr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1. </a:t>
              </a:r>
              <a:r>
                <a:rPr lang="en-US" sz="2000" b="1" dirty="0" err="1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Ввод</a:t>
              </a:r>
              <a:endParaRPr sz="2000" b="1" dirty="0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Вы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вводите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слова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списком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в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интерфейсе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приложения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400" b="0" dirty="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17" name="Google Shape;117;p15"/>
          <p:cNvGrpSpPr/>
          <p:nvPr/>
        </p:nvGrpSpPr>
        <p:grpSpPr>
          <a:xfrm>
            <a:off x="3352800" y="1333500"/>
            <a:ext cx="2619300" cy="4572000"/>
            <a:chOff x="3352800" y="1333500"/>
            <a:chExt cx="2619300" cy="4572000"/>
          </a:xfrm>
        </p:grpSpPr>
        <p:sp>
          <p:nvSpPr>
            <p:cNvPr id="118" name="Google Shape;118;p15"/>
            <p:cNvSpPr/>
            <p:nvPr/>
          </p:nvSpPr>
          <p:spPr>
            <a:xfrm>
              <a:off x="3352800" y="1333500"/>
              <a:ext cx="2619300" cy="4572000"/>
            </a:xfrm>
            <a:prstGeom prst="roundRect">
              <a:avLst>
                <a:gd name="adj" fmla="val 5818"/>
              </a:avLst>
            </a:prstGeom>
            <a:solidFill>
              <a:srgbClr val="1E293B"/>
            </a:solidFill>
            <a:ln w="9525" cap="flat" cmpd="sng">
              <a:solidFill>
                <a:srgbClr val="C084F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 txBox="1"/>
            <p:nvPr/>
          </p:nvSpPr>
          <p:spPr>
            <a:xfrm>
              <a:off x="3352800" y="1333500"/>
              <a:ext cx="2619300" cy="457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0" tIns="285750" rIns="285750" bIns="28575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dirty="0">
                <a:solidFill>
                  <a:srgbClr val="C084FC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  <a:p>
              <a:pPr marL="0" lvl="0" indent="0" algn="ctr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C084FC"/>
                  </a:solidFill>
                  <a:latin typeface="Inter"/>
                  <a:ea typeface="Inter"/>
                  <a:cs typeface="Inter"/>
                  <a:sym typeface="Inter"/>
                </a:rPr>
                <a:t>2. ИИ </a:t>
              </a:r>
              <a:r>
                <a:rPr lang="en-US" sz="2000" b="1" dirty="0" err="1">
                  <a:solidFill>
                    <a:srgbClr val="C084FC"/>
                  </a:solidFill>
                  <a:latin typeface="Inter"/>
                  <a:ea typeface="Inter"/>
                  <a:cs typeface="Inter"/>
                  <a:sym typeface="Inter"/>
                </a:rPr>
                <a:t>Анализ</a:t>
              </a:r>
              <a:endParaRPr sz="2000" b="1" dirty="0">
                <a:solidFill>
                  <a:srgbClr val="C084FC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Gemini API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формирует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контекст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и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перевод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(JSON).</a:t>
              </a:r>
              <a:endParaRPr sz="1400" b="0" dirty="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0" name="Google Shape;120;p15"/>
          <p:cNvGrpSpPr/>
          <p:nvPr/>
        </p:nvGrpSpPr>
        <p:grpSpPr>
          <a:xfrm>
            <a:off x="6229350" y="1333500"/>
            <a:ext cx="2619300" cy="4572000"/>
            <a:chOff x="6229350" y="1333500"/>
            <a:chExt cx="2619300" cy="4572000"/>
          </a:xfrm>
        </p:grpSpPr>
        <p:sp>
          <p:nvSpPr>
            <p:cNvPr id="121" name="Google Shape;121;p15"/>
            <p:cNvSpPr/>
            <p:nvPr/>
          </p:nvSpPr>
          <p:spPr>
            <a:xfrm>
              <a:off x="6229350" y="1333500"/>
              <a:ext cx="2619300" cy="4572000"/>
            </a:xfrm>
            <a:prstGeom prst="roundRect">
              <a:avLst>
                <a:gd name="adj" fmla="val 5818"/>
              </a:avLst>
            </a:prstGeom>
            <a:solidFill>
              <a:srgbClr val="1E293B"/>
            </a:solidFill>
            <a:ln w="9525" cap="flat" cmpd="sng">
              <a:solidFill>
                <a:srgbClr val="FB923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 txBox="1"/>
            <p:nvPr/>
          </p:nvSpPr>
          <p:spPr>
            <a:xfrm>
              <a:off x="6229350" y="1333500"/>
              <a:ext cx="2619300" cy="457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0" tIns="285750" rIns="285750" bIns="28575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dirty="0">
                <a:solidFill>
                  <a:srgbClr val="FB923C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  <a:p>
              <a:pPr marL="0" lvl="0" indent="0" algn="ctr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FB923C"/>
                  </a:solidFill>
                  <a:latin typeface="Inter"/>
                  <a:ea typeface="Inter"/>
                  <a:cs typeface="Inter"/>
                  <a:sym typeface="Inter"/>
                </a:rPr>
                <a:t>3. </a:t>
              </a:r>
              <a:r>
                <a:rPr lang="en-US" sz="2000" b="1" dirty="0" err="1">
                  <a:solidFill>
                    <a:srgbClr val="FB923C"/>
                  </a:solidFill>
                  <a:latin typeface="Inter"/>
                  <a:ea typeface="Inter"/>
                  <a:cs typeface="Inter"/>
                  <a:sym typeface="Inter"/>
                </a:rPr>
                <a:t>Озвучка</a:t>
              </a:r>
              <a:endParaRPr sz="2000" b="1" dirty="0">
                <a:solidFill>
                  <a:srgbClr val="FB923C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Система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генерирует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аудиофайл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произношения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400" b="0" dirty="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23" name="Google Shape;123;p15"/>
          <p:cNvGrpSpPr/>
          <p:nvPr/>
        </p:nvGrpSpPr>
        <p:grpSpPr>
          <a:xfrm>
            <a:off x="9105900" y="1333500"/>
            <a:ext cx="2619300" cy="4572000"/>
            <a:chOff x="9105900" y="1333500"/>
            <a:chExt cx="2619300" cy="4572000"/>
          </a:xfrm>
        </p:grpSpPr>
        <p:sp>
          <p:nvSpPr>
            <p:cNvPr id="124" name="Google Shape;124;p15"/>
            <p:cNvSpPr/>
            <p:nvPr/>
          </p:nvSpPr>
          <p:spPr>
            <a:xfrm>
              <a:off x="9105900" y="1333500"/>
              <a:ext cx="2619300" cy="4572000"/>
            </a:xfrm>
            <a:prstGeom prst="roundRect">
              <a:avLst>
                <a:gd name="adj" fmla="val 5818"/>
              </a:avLst>
            </a:prstGeom>
            <a:solidFill>
              <a:srgbClr val="1E293B"/>
            </a:solidFill>
            <a:ln w="9525" cap="flat" cmpd="sng">
              <a:solidFill>
                <a:srgbClr val="4ADE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 txBox="1"/>
            <p:nvPr/>
          </p:nvSpPr>
          <p:spPr>
            <a:xfrm>
              <a:off x="9105900" y="1333500"/>
              <a:ext cx="2619300" cy="457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0" tIns="285750" rIns="285750" bIns="28575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 dirty="0">
                <a:solidFill>
                  <a:srgbClr val="4ADE80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  <a:p>
              <a:pPr marL="0" lvl="0" indent="0" algn="ctr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4. </a:t>
              </a:r>
              <a:r>
                <a:rPr lang="en-US" sz="2000" b="1" dirty="0" err="1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Экспорт</a:t>
              </a:r>
              <a:endParaRPr sz="2000" b="1" dirty="0">
                <a:solidFill>
                  <a:srgbClr val="4ADE8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Anki-Connect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тихо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сохраняет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всё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в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вашу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базу</a:t>
              </a:r>
              <a:r>
                <a:rPr lang="en-US" sz="14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400" b="0" dirty="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7A67F2-732E-891E-F7EC-3EEF70E7D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224" y="1498911"/>
            <a:ext cx="1202026" cy="882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CD107A-A359-8219-CC54-691896EA2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4875" y="1436622"/>
            <a:ext cx="1235150" cy="1006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9A95A-795D-822C-B07B-6D36F0A58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600" y="1498911"/>
            <a:ext cx="1416849" cy="882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051BBC-F9F9-8D22-5BA2-1E981142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84" y="1460816"/>
            <a:ext cx="1386532" cy="8823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16"/>
          <p:cNvGrpSpPr/>
          <p:nvPr/>
        </p:nvGrpSpPr>
        <p:grpSpPr>
          <a:xfrm>
            <a:off x="-476250" y="-952500"/>
            <a:ext cx="13620750" cy="8286750"/>
            <a:chOff x="-476250" y="-952500"/>
            <a:chExt cx="13620750" cy="8286750"/>
          </a:xfrm>
        </p:grpSpPr>
        <p:sp>
          <p:nvSpPr>
            <p:cNvPr id="132" name="Google Shape;132;p16"/>
            <p:cNvSpPr/>
            <p:nvPr/>
          </p:nvSpPr>
          <p:spPr>
            <a:xfrm>
              <a:off x="9334500" y="-952500"/>
              <a:ext cx="3810000" cy="3810000"/>
            </a:xfrm>
            <a:prstGeom prst="ellipse">
              <a:avLst/>
            </a:prstGeom>
            <a:solidFill>
              <a:srgbClr val="38BD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-476250" y="4476750"/>
              <a:ext cx="2857500" cy="2857500"/>
            </a:xfrm>
            <a:prstGeom prst="ellipse">
              <a:avLst/>
            </a:prstGeom>
            <a:solidFill>
              <a:srgbClr val="818C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6"/>
          <p:cNvSpPr txBox="1"/>
          <p:nvPr/>
        </p:nvSpPr>
        <p:spPr>
          <a:xfrm>
            <a:off x="476250" y="381000"/>
            <a:ext cx="11239500" cy="6156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F8FAFC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Глубокий разбор: Роль Gemini AI</a:t>
            </a:r>
            <a:endParaRPr sz="4000" b="0">
              <a:solidFill>
                <a:srgbClr val="F8FAFC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grpSp>
        <p:nvGrpSpPr>
          <p:cNvPr id="135" name="Google Shape;135;p16"/>
          <p:cNvGrpSpPr/>
          <p:nvPr/>
        </p:nvGrpSpPr>
        <p:grpSpPr>
          <a:xfrm>
            <a:off x="476250" y="1524000"/>
            <a:ext cx="3524400" cy="4000500"/>
            <a:chOff x="476250" y="1524000"/>
            <a:chExt cx="3524400" cy="4000500"/>
          </a:xfrm>
        </p:grpSpPr>
        <p:sp>
          <p:nvSpPr>
            <p:cNvPr id="136" name="Google Shape;136;p16"/>
            <p:cNvSpPr/>
            <p:nvPr/>
          </p:nvSpPr>
          <p:spPr>
            <a:xfrm>
              <a:off x="476250" y="1524000"/>
              <a:ext cx="3524400" cy="4000500"/>
            </a:xfrm>
            <a:prstGeom prst="roundRect">
              <a:avLst>
                <a:gd name="adj" fmla="val 5405"/>
              </a:avLst>
            </a:prstGeom>
            <a:solidFill>
              <a:srgbClr val="1E293B"/>
            </a:solidFill>
            <a:ln w="19050" cap="flat" cmpd="sng">
              <a:solidFill>
                <a:srgbClr val="38BD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 txBox="1"/>
            <p:nvPr/>
          </p:nvSpPr>
          <p:spPr>
            <a:xfrm>
              <a:off x="762000" y="1809750"/>
              <a:ext cx="2952900" cy="3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Ассоциации</a:t>
              </a:r>
              <a:endParaRPr sz="2200" b="1" dirty="0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Словарь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дает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просто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значение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 ИИ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понимает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контекст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и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подбирает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i="1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живые</a:t>
              </a:r>
              <a:r>
                <a:rPr lang="en-US" sz="1400" b="0" i="1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i="1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примеры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употребления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400" b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Промпт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настроен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так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,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чтобы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объяснять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сложные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вещи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простым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языком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400" b="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38" name="Google Shape;138;p16"/>
          <p:cNvGrpSpPr/>
          <p:nvPr/>
        </p:nvGrpSpPr>
        <p:grpSpPr>
          <a:xfrm>
            <a:off x="4333875" y="1524000"/>
            <a:ext cx="3524400" cy="4000500"/>
            <a:chOff x="4333875" y="1524000"/>
            <a:chExt cx="3524400" cy="4000500"/>
          </a:xfrm>
        </p:grpSpPr>
        <p:sp>
          <p:nvSpPr>
            <p:cNvPr id="139" name="Google Shape;139;p16"/>
            <p:cNvSpPr/>
            <p:nvPr/>
          </p:nvSpPr>
          <p:spPr>
            <a:xfrm>
              <a:off x="4333875" y="1524000"/>
              <a:ext cx="3524400" cy="4000500"/>
            </a:xfrm>
            <a:prstGeom prst="roundRect">
              <a:avLst>
                <a:gd name="adj" fmla="val 5405"/>
              </a:avLst>
            </a:prstGeom>
            <a:solidFill>
              <a:srgbClr val="1E293B"/>
            </a:solidFill>
            <a:ln w="19050" cap="flat" cmpd="sng">
              <a:solidFill>
                <a:srgbClr val="C084F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 txBox="1"/>
            <p:nvPr/>
          </p:nvSpPr>
          <p:spPr>
            <a:xfrm>
              <a:off x="4619625" y="1809750"/>
              <a:ext cx="2952900" cy="3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>
                  <a:solidFill>
                    <a:srgbClr val="C084FC"/>
                  </a:solidFill>
                  <a:latin typeface="Inter"/>
                  <a:ea typeface="Inter"/>
                  <a:cs typeface="Inter"/>
                  <a:sym typeface="Inter"/>
                </a:rPr>
                <a:t>JSON </a:t>
              </a:r>
              <a:r>
                <a:rPr lang="en-US" sz="2200" b="1" dirty="0" err="1">
                  <a:solidFill>
                    <a:srgbClr val="C084FC"/>
                  </a:solidFill>
                  <a:latin typeface="Inter"/>
                  <a:ea typeface="Inter"/>
                  <a:cs typeface="Inter"/>
                  <a:sym typeface="Inter"/>
                </a:rPr>
                <a:t>парсинг</a:t>
              </a:r>
              <a:endParaRPr sz="2200" b="1" dirty="0">
                <a:solidFill>
                  <a:srgbClr val="C084FC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Мы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заставляем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нейросеть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отвечать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в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строгом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JSON-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формате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400" b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Никакого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мусорного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текста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—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только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чистые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данные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для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мгновенного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маппинга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полей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400" b="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41" name="Google Shape;141;p16"/>
          <p:cNvGrpSpPr/>
          <p:nvPr/>
        </p:nvGrpSpPr>
        <p:grpSpPr>
          <a:xfrm>
            <a:off x="8191500" y="1524000"/>
            <a:ext cx="3524400" cy="4000500"/>
            <a:chOff x="8191500" y="1524000"/>
            <a:chExt cx="3524400" cy="4000500"/>
          </a:xfrm>
        </p:grpSpPr>
        <p:sp>
          <p:nvSpPr>
            <p:cNvPr id="142" name="Google Shape;142;p16"/>
            <p:cNvSpPr/>
            <p:nvPr/>
          </p:nvSpPr>
          <p:spPr>
            <a:xfrm>
              <a:off x="8191500" y="1524000"/>
              <a:ext cx="3524400" cy="4000500"/>
            </a:xfrm>
            <a:prstGeom prst="roundRect">
              <a:avLst>
                <a:gd name="adj" fmla="val 5405"/>
              </a:avLst>
            </a:prstGeom>
            <a:solidFill>
              <a:srgbClr val="1E293B"/>
            </a:solidFill>
            <a:ln w="19050" cap="flat" cmpd="sng">
              <a:solidFill>
                <a:srgbClr val="4ADE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 txBox="1"/>
            <p:nvPr/>
          </p:nvSpPr>
          <p:spPr>
            <a:xfrm>
              <a:off x="8477250" y="1809750"/>
              <a:ext cx="2952900" cy="3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 err="1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Авто-фонетика</a:t>
              </a:r>
              <a:endParaRPr sz="2200" b="1" dirty="0">
                <a:solidFill>
                  <a:srgbClr val="4ADE8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ИИ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сам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пишет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фонетическую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транскрипцию</a:t>
              </a:r>
              <a:r>
                <a:rPr lang="en-US" sz="14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(IPA).</a:t>
              </a:r>
              <a:endParaRPr sz="1400" b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Это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критически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важно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для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визуального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закрепления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правильного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произношения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 в </a:t>
              </a:r>
              <a:r>
                <a:rPr lang="en-US" sz="1400" b="0" dirty="0" err="1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мозге</a:t>
              </a:r>
              <a:r>
                <a:rPr lang="en-US" sz="1400" b="0" dirty="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400" b="0" dirty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7"/>
          <p:cNvGrpSpPr/>
          <p:nvPr/>
        </p:nvGrpSpPr>
        <p:grpSpPr>
          <a:xfrm>
            <a:off x="-476250" y="-952500"/>
            <a:ext cx="13620750" cy="8286750"/>
            <a:chOff x="-476250" y="-952500"/>
            <a:chExt cx="13620750" cy="8286750"/>
          </a:xfrm>
        </p:grpSpPr>
        <p:sp>
          <p:nvSpPr>
            <p:cNvPr id="149" name="Google Shape;149;p17"/>
            <p:cNvSpPr/>
            <p:nvPr/>
          </p:nvSpPr>
          <p:spPr>
            <a:xfrm>
              <a:off x="9334500" y="-952500"/>
              <a:ext cx="3810000" cy="3810000"/>
            </a:xfrm>
            <a:prstGeom prst="ellipse">
              <a:avLst/>
            </a:prstGeom>
            <a:solidFill>
              <a:srgbClr val="38BD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-476250" y="4476750"/>
              <a:ext cx="2857500" cy="2857500"/>
            </a:xfrm>
            <a:prstGeom prst="ellipse">
              <a:avLst/>
            </a:prstGeom>
            <a:solidFill>
              <a:srgbClr val="818C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7"/>
          <p:cNvSpPr txBox="1"/>
          <p:nvPr/>
        </p:nvSpPr>
        <p:spPr>
          <a:xfrm>
            <a:off x="476250" y="381000"/>
            <a:ext cx="11239500" cy="554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Локальная интеграция и Настройка</a:t>
            </a:r>
            <a:endParaRPr sz="3600" b="0" i="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grpSp>
        <p:nvGrpSpPr>
          <p:cNvPr id="152" name="Google Shape;152;p17"/>
          <p:cNvGrpSpPr/>
          <p:nvPr/>
        </p:nvGrpSpPr>
        <p:grpSpPr>
          <a:xfrm>
            <a:off x="476250" y="1333500"/>
            <a:ext cx="5238900" cy="4381500"/>
            <a:chOff x="476250" y="1333500"/>
            <a:chExt cx="5238900" cy="4381500"/>
          </a:xfrm>
        </p:grpSpPr>
        <p:sp>
          <p:nvSpPr>
            <p:cNvPr id="153" name="Google Shape;153;p17"/>
            <p:cNvSpPr/>
            <p:nvPr/>
          </p:nvSpPr>
          <p:spPr>
            <a:xfrm>
              <a:off x="476250" y="1333500"/>
              <a:ext cx="5238900" cy="4381500"/>
            </a:xfrm>
            <a:prstGeom prst="roundRect">
              <a:avLst>
                <a:gd name="adj" fmla="val 5217"/>
              </a:avLst>
            </a:prstGeom>
            <a:solidFill>
              <a:srgbClr val="1E293B"/>
            </a:solidFill>
            <a:ln w="9525" cap="flat" cmpd="sng">
              <a:solidFill>
                <a:srgbClr val="3341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7"/>
            <p:cNvSpPr txBox="1"/>
            <p:nvPr/>
          </p:nvSpPr>
          <p:spPr>
            <a:xfrm>
              <a:off x="762000" y="1619250"/>
              <a:ext cx="4667400" cy="38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Полный</a:t>
              </a:r>
              <a:r>
                <a:rPr lang="en-US" sz="2400" b="1" dirty="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контроль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875"/>
                </a:spcBef>
                <a:spcAft>
                  <a:spcPts val="0"/>
                </a:spcAft>
                <a:buNone/>
              </a:pP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AnkiGeEn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—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это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десктопное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приложение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.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Все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ключи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и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настройки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хранятся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локально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у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вас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на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компьютере</a:t>
              </a:r>
              <a:r>
                <a:rPr lang="en-US" sz="1600" b="0" dirty="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600" b="0" dirty="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285750" lvl="0" indent="-285750" algn="l" rtl="0">
                <a:spcBef>
                  <a:spcPts val="225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Подключение</a:t>
              </a:r>
              <a:r>
                <a:rPr lang="en-US" sz="14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ключа</a:t>
              </a:r>
              <a:r>
                <a:rPr lang="en-US" sz="14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Gemini API</a:t>
              </a:r>
              <a:endParaRPr lang="en-US" dirty="0">
                <a:latin typeface="Inter"/>
                <a:ea typeface="Inter"/>
                <a:cs typeface="Inter"/>
                <a:sym typeface="Inter"/>
              </a:endParaRPr>
            </a:p>
            <a:p>
              <a:pPr marL="285750" lvl="0" indent="-285750" algn="l" rtl="0">
                <a:spcBef>
                  <a:spcPts val="225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Связь</a:t>
              </a:r>
              <a:r>
                <a:rPr lang="en-US" sz="14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с Anki </a:t>
              </a:r>
              <a:r>
                <a:rPr lang="en-US" sz="14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через</a:t>
              </a:r>
              <a:r>
                <a:rPr lang="en-US" sz="14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порт</a:t>
              </a:r>
              <a:r>
                <a:rPr lang="en-US" sz="14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Anki-Connect</a:t>
              </a:r>
              <a:endParaRPr lang="en-US" dirty="0">
                <a:latin typeface="Inter"/>
                <a:ea typeface="Inter"/>
                <a:cs typeface="Inter"/>
                <a:sym typeface="Inter"/>
              </a:endParaRPr>
            </a:p>
            <a:p>
              <a:pPr marL="285750" lvl="0" indent="-285750" algn="l" rtl="0">
                <a:spcBef>
                  <a:spcPts val="225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Синхронизация</a:t>
              </a:r>
              <a:r>
                <a:rPr lang="en-US" sz="14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с </a:t>
              </a:r>
              <a:r>
                <a:rPr lang="en-US" sz="14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колодами</a:t>
              </a:r>
              <a:r>
                <a:rPr lang="en-US" sz="14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в </a:t>
              </a:r>
              <a:r>
                <a:rPr lang="en-US" sz="14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один</a:t>
              </a:r>
              <a:r>
                <a:rPr lang="en-US" sz="140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40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клик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55" name="Google Shape;155;p17"/>
          <p:cNvPicPr preferRelativeResize="0"/>
          <p:nvPr/>
        </p:nvPicPr>
        <p:blipFill rotWithShape="1">
          <a:blip r:embed="rId4">
            <a:alphaModFix/>
          </a:blip>
          <a:srcRect t="4053" b="4053"/>
          <a:stretch/>
        </p:blipFill>
        <p:spPr>
          <a:xfrm>
            <a:off x="6191250" y="1333500"/>
            <a:ext cx="5524500" cy="4381500"/>
          </a:xfrm>
          <a:prstGeom prst="roundRect">
            <a:avLst>
              <a:gd name="adj" fmla="val 521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8"/>
          <p:cNvGrpSpPr/>
          <p:nvPr/>
        </p:nvGrpSpPr>
        <p:grpSpPr>
          <a:xfrm>
            <a:off x="-1428750" y="-1905000"/>
            <a:ext cx="15525750" cy="10191750"/>
            <a:chOff x="-1428750" y="-1905000"/>
            <a:chExt cx="15525750" cy="10191750"/>
          </a:xfrm>
        </p:grpSpPr>
        <p:sp>
          <p:nvSpPr>
            <p:cNvPr id="161" name="Google Shape;161;p18"/>
            <p:cNvSpPr/>
            <p:nvPr/>
          </p:nvSpPr>
          <p:spPr>
            <a:xfrm>
              <a:off x="8382000" y="-1905000"/>
              <a:ext cx="5715000" cy="5715000"/>
            </a:xfrm>
            <a:prstGeom prst="ellipse">
              <a:avLst/>
            </a:prstGeom>
            <a:solidFill>
              <a:srgbClr val="38BDF8">
                <a:alpha val="3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8"/>
            <p:cNvSpPr/>
            <p:nvPr/>
          </p:nvSpPr>
          <p:spPr>
            <a:xfrm>
              <a:off x="-1428750" y="3524250"/>
              <a:ext cx="4762500" cy="4762500"/>
            </a:xfrm>
            <a:prstGeom prst="ellipse">
              <a:avLst/>
            </a:prstGeom>
            <a:solidFill>
              <a:srgbClr val="818CF8">
                <a:alpha val="3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18"/>
          <p:cNvSpPr txBox="1"/>
          <p:nvPr/>
        </p:nvSpPr>
        <p:spPr>
          <a:xfrm>
            <a:off x="476250" y="381000"/>
            <a:ext cx="11239500" cy="554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Массовая обработка слов</a:t>
            </a:r>
            <a:endParaRPr sz="3600" b="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64" name="Google Shape;164;p18"/>
          <p:cNvSpPr/>
          <p:nvPr/>
        </p:nvSpPr>
        <p:spPr>
          <a:xfrm>
            <a:off x="476250" y="1428750"/>
            <a:ext cx="5238900" cy="4381500"/>
          </a:xfrm>
          <a:prstGeom prst="roundRect">
            <a:avLst>
              <a:gd name="adj" fmla="val 5217"/>
            </a:avLst>
          </a:prstGeom>
          <a:solidFill>
            <a:srgbClr val="1E293B"/>
          </a:solidFill>
          <a:ln w="9525" cap="flat" cmpd="sng">
            <a:solidFill>
              <a:srgbClr val="33415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18"/>
          <p:cNvGrpSpPr/>
          <p:nvPr/>
        </p:nvGrpSpPr>
        <p:grpSpPr>
          <a:xfrm>
            <a:off x="6191250" y="1428750"/>
            <a:ext cx="5524500" cy="4381500"/>
            <a:chOff x="6191250" y="1428750"/>
            <a:chExt cx="5524500" cy="4381500"/>
          </a:xfrm>
        </p:grpSpPr>
        <p:sp>
          <p:nvSpPr>
            <p:cNvPr id="166" name="Google Shape;166;p18"/>
            <p:cNvSpPr/>
            <p:nvPr/>
          </p:nvSpPr>
          <p:spPr>
            <a:xfrm>
              <a:off x="6191250" y="1428750"/>
              <a:ext cx="5524500" cy="4381500"/>
            </a:xfrm>
            <a:prstGeom prst="roundRect">
              <a:avLst>
                <a:gd name="adj" fmla="val 5217"/>
              </a:avLst>
            </a:prstGeom>
            <a:solidFill>
              <a:srgbClr val="1E293B">
                <a:alpha val="50000"/>
              </a:srgbClr>
            </a:solidFill>
            <a:ln w="19050" cap="flat" cmpd="sng">
              <a:solidFill>
                <a:srgbClr val="38BD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8"/>
            <p:cNvSpPr txBox="1"/>
            <p:nvPr/>
          </p:nvSpPr>
          <p:spPr>
            <a:xfrm>
              <a:off x="6572250" y="1714500"/>
              <a:ext cx="4762500" cy="38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FB923C"/>
                  </a:solidFill>
                  <a:latin typeface="Inter"/>
                  <a:ea typeface="Inter"/>
                  <a:cs typeface="Inter"/>
                  <a:sym typeface="Inter"/>
                </a:rPr>
                <a:t>Гибкий</a:t>
              </a:r>
              <a:r>
                <a:rPr lang="en-US" sz="2400" b="1" dirty="0">
                  <a:solidFill>
                    <a:srgbClr val="FB923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2400" b="1" dirty="0" err="1">
                  <a:solidFill>
                    <a:srgbClr val="FB923C"/>
                  </a:solidFill>
                  <a:latin typeface="Inter"/>
                  <a:ea typeface="Inter"/>
                  <a:cs typeface="Inter"/>
                  <a:sym typeface="Inter"/>
                </a:rPr>
                <a:t>импорт</a:t>
              </a:r>
              <a:endParaRPr sz="2400" b="1" dirty="0">
                <a:solidFill>
                  <a:srgbClr val="FB923C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Приложение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спроектировано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для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максимального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удобства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Нет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нужды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вводить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по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одному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слову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600" b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225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→</a:t>
              </a:r>
              <a:r>
                <a:rPr lang="en-US" dirty="0"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Ввод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списком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через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перенос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строки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→</a:t>
              </a:r>
              <a:r>
                <a:rPr lang="en-US" dirty="0"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Ввод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через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запятую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→</a:t>
              </a:r>
              <a:r>
                <a:rPr lang="en-US" dirty="0"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Пакетная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обработка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десятков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слов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за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один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r>
                <a:rPr lang="en-US" sz="1600" b="0" dirty="0" err="1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запрос</a:t>
              </a:r>
              <a:r>
                <a:rPr lang="en-US" sz="1600" b="0" dirty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 к ИИ.</a:t>
              </a:r>
              <a:endParaRPr dirty="0"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168" name="Google Shape;16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75" y="1726000"/>
            <a:ext cx="5191851" cy="363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9"/>
          <p:cNvGrpSpPr/>
          <p:nvPr/>
        </p:nvGrpSpPr>
        <p:grpSpPr>
          <a:xfrm>
            <a:off x="-1428750" y="-1905000"/>
            <a:ext cx="15525750" cy="10191750"/>
            <a:chOff x="-1428750" y="-1905000"/>
            <a:chExt cx="15525750" cy="10191750"/>
          </a:xfrm>
        </p:grpSpPr>
        <p:sp>
          <p:nvSpPr>
            <p:cNvPr id="174" name="Google Shape;174;p19"/>
            <p:cNvSpPr/>
            <p:nvPr/>
          </p:nvSpPr>
          <p:spPr>
            <a:xfrm>
              <a:off x="8382000" y="-1905000"/>
              <a:ext cx="5715000" cy="5715000"/>
            </a:xfrm>
            <a:prstGeom prst="ellipse">
              <a:avLst/>
            </a:prstGeom>
            <a:solidFill>
              <a:srgbClr val="38BD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9"/>
            <p:cNvSpPr/>
            <p:nvPr/>
          </p:nvSpPr>
          <p:spPr>
            <a:xfrm>
              <a:off x="-1428750" y="3524250"/>
              <a:ext cx="4762500" cy="4762500"/>
            </a:xfrm>
            <a:prstGeom prst="ellipse">
              <a:avLst/>
            </a:prstGeom>
            <a:solidFill>
              <a:srgbClr val="818C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19"/>
          <p:cNvSpPr txBox="1"/>
          <p:nvPr/>
        </p:nvSpPr>
        <p:spPr>
          <a:xfrm>
            <a:off x="476250" y="381000"/>
            <a:ext cx="11239500" cy="554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Архитектура «На Пальцах»</a:t>
            </a:r>
            <a:endParaRPr sz="3600" b="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476250" y="1000125"/>
            <a:ext cx="11239500" cy="277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rPr>
              <a:t>Безопасное взаимодействие React-интерфейса с локальными данными и API</a:t>
            </a:r>
            <a:endParaRPr sz="1800" b="0">
              <a:solidFill>
                <a:srgbClr val="94A3B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178" name="Google Shape;178;p19"/>
          <p:cNvGrpSpPr/>
          <p:nvPr/>
        </p:nvGrpSpPr>
        <p:grpSpPr>
          <a:xfrm>
            <a:off x="952500" y="1905000"/>
            <a:ext cx="10287000" cy="3429000"/>
            <a:chOff x="952500" y="1905000"/>
            <a:chExt cx="10287000" cy="3429000"/>
          </a:xfrm>
        </p:grpSpPr>
        <p:sp>
          <p:nvSpPr>
            <p:cNvPr id="179" name="Google Shape;179;p19"/>
            <p:cNvSpPr/>
            <p:nvPr/>
          </p:nvSpPr>
          <p:spPr>
            <a:xfrm>
              <a:off x="952500" y="2667000"/>
              <a:ext cx="2667000" cy="1714500"/>
            </a:xfrm>
            <a:prstGeom prst="roundRect">
              <a:avLst>
                <a:gd name="adj" fmla="val 11111"/>
              </a:avLst>
            </a:prstGeom>
            <a:solidFill>
              <a:srgbClr val="1E293B"/>
            </a:solidFill>
            <a:ln w="19050" cap="flat" cmpd="sng">
              <a:solidFill>
                <a:srgbClr val="3341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9"/>
            <p:cNvSpPr txBox="1"/>
            <p:nvPr/>
          </p:nvSpPr>
          <p:spPr>
            <a:xfrm>
              <a:off x="952500" y="2667000"/>
              <a:ext cx="2667000" cy="171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8125" tIns="238125" rIns="238125" bIns="238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38BDF8"/>
                  </a:solidFill>
                  <a:latin typeface="Inter"/>
                  <a:ea typeface="Inter"/>
                  <a:cs typeface="Inter"/>
                  <a:sym typeface="Inter"/>
                </a:rPr>
                <a:t>Интерфейс (React)</a:t>
              </a:r>
              <a:endParaRPr sz="1800" b="1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Ввод слов, настройки визуализации</a:t>
              </a:r>
              <a:endParaRPr sz="120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1" name="Google Shape;181;p19"/>
            <p:cNvSpPr/>
            <p:nvPr/>
          </p:nvSpPr>
          <p:spPr>
            <a:xfrm>
              <a:off x="4762500" y="2667000"/>
              <a:ext cx="2667000" cy="1714500"/>
            </a:xfrm>
            <a:prstGeom prst="roundRect">
              <a:avLst>
                <a:gd name="adj" fmla="val 11111"/>
              </a:avLst>
            </a:prstGeom>
            <a:solidFill>
              <a:srgbClr val="1E293B"/>
            </a:solidFill>
            <a:ln w="19050" cap="flat" cmpd="sng">
              <a:solidFill>
                <a:srgbClr val="38BD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9"/>
            <p:cNvSpPr txBox="1"/>
            <p:nvPr/>
          </p:nvSpPr>
          <p:spPr>
            <a:xfrm>
              <a:off x="4762500" y="2667000"/>
              <a:ext cx="2667000" cy="171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8125" tIns="238125" rIns="238125" bIns="2381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Ядро (Node.js)</a:t>
              </a:r>
              <a:endParaRPr sz="1800" b="1">
                <a:solidFill>
                  <a:srgbClr val="4ADE80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Безопасная обработка логики и системных вызовов</a:t>
              </a:r>
              <a:endParaRPr sz="120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83" name="Google Shape;183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19500" y="3509963"/>
              <a:ext cx="1047900" cy="2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4375" y="3448050"/>
              <a:ext cx="142800" cy="15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19"/>
            <p:cNvSpPr/>
            <p:nvPr/>
          </p:nvSpPr>
          <p:spPr>
            <a:xfrm>
              <a:off x="8382000" y="1905000"/>
              <a:ext cx="2857500" cy="1143000"/>
            </a:xfrm>
            <a:prstGeom prst="roundRect">
              <a:avLst>
                <a:gd name="adj" fmla="val 12500"/>
              </a:avLst>
            </a:prstGeom>
            <a:solidFill>
              <a:srgbClr val="1E293B"/>
            </a:solidFill>
            <a:ln w="9525" cap="flat" cmpd="sng">
              <a:solidFill>
                <a:srgbClr val="3341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9"/>
            <p:cNvSpPr txBox="1"/>
            <p:nvPr/>
          </p:nvSpPr>
          <p:spPr>
            <a:xfrm>
              <a:off x="8382000" y="1905000"/>
              <a:ext cx="28575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818CF8"/>
                  </a:solidFill>
                  <a:latin typeface="Inter"/>
                  <a:ea typeface="Inter"/>
                  <a:cs typeface="Inter"/>
                  <a:sym typeface="Inter"/>
                </a:rPr>
                <a:t>Gemini AI</a:t>
              </a:r>
              <a:endParaRPr sz="1600" b="1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375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Генерация контента через API</a:t>
              </a:r>
              <a:endParaRPr sz="110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8382000" y="4191000"/>
              <a:ext cx="2857500" cy="1143000"/>
            </a:xfrm>
            <a:prstGeom prst="roundRect">
              <a:avLst>
                <a:gd name="adj" fmla="val 12500"/>
              </a:avLst>
            </a:prstGeom>
            <a:solidFill>
              <a:srgbClr val="1E293B"/>
            </a:solidFill>
            <a:ln w="9525" cap="flat" cmpd="sng">
              <a:solidFill>
                <a:srgbClr val="3341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9"/>
            <p:cNvSpPr txBox="1"/>
            <p:nvPr/>
          </p:nvSpPr>
          <p:spPr>
            <a:xfrm>
              <a:off x="8382000" y="4191000"/>
              <a:ext cx="28575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FACC15"/>
                  </a:solidFill>
                  <a:latin typeface="Inter"/>
                  <a:ea typeface="Inter"/>
                  <a:cs typeface="Inter"/>
                  <a:sym typeface="Inter"/>
                </a:rPr>
                <a:t>Anki Desktop</a:t>
              </a:r>
              <a:endParaRPr sz="1600" b="1">
                <a:solidFill>
                  <a:srgbClr val="FACC1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spcBef>
                  <a:spcPts val="375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94A3B8"/>
                  </a:solidFill>
                  <a:latin typeface="Inter"/>
                  <a:ea typeface="Inter"/>
                  <a:cs typeface="Inter"/>
                  <a:sym typeface="Inter"/>
                </a:rPr>
                <a:t>Локальное хранилище и Anki-Connect</a:t>
              </a:r>
              <a:endParaRPr sz="1100">
                <a:solidFill>
                  <a:srgbClr val="94A3B8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89" name="Google Shape;189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19975" y="2562225"/>
              <a:ext cx="87630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72450" y="2533650"/>
              <a:ext cx="162000" cy="13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419975" y="3800475"/>
              <a:ext cx="87630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172450" y="4381500"/>
              <a:ext cx="162000" cy="133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" name="Google Shape;193;p19"/>
          <p:cNvGrpSpPr/>
          <p:nvPr/>
        </p:nvGrpSpPr>
        <p:grpSpPr>
          <a:xfrm>
            <a:off x="4762500" y="4524375"/>
            <a:ext cx="2667000" cy="381000"/>
            <a:chOff x="4762500" y="4524375"/>
            <a:chExt cx="2667000" cy="381000"/>
          </a:xfrm>
        </p:grpSpPr>
        <p:sp>
          <p:nvSpPr>
            <p:cNvPr id="194" name="Google Shape;194;p19"/>
            <p:cNvSpPr/>
            <p:nvPr/>
          </p:nvSpPr>
          <p:spPr>
            <a:xfrm>
              <a:off x="4762500" y="4524375"/>
              <a:ext cx="2667000" cy="381000"/>
            </a:xfrm>
            <a:prstGeom prst="roundRect">
              <a:avLst>
                <a:gd name="adj" fmla="val 50000"/>
              </a:avLst>
            </a:prstGeom>
            <a:solidFill>
              <a:srgbClr val="4ADE80">
                <a:alpha val="10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9"/>
            <p:cNvSpPr txBox="1"/>
            <p:nvPr/>
          </p:nvSpPr>
          <p:spPr>
            <a:xfrm>
              <a:off x="4762500" y="4524375"/>
              <a:ext cx="26670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dirty="0" err="1">
                  <a:solidFill>
                    <a:srgbClr val="4ADE80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Изолированная</a:t>
              </a:r>
              <a:r>
                <a:rPr lang="en-US" sz="1100" b="0" dirty="0">
                  <a:solidFill>
                    <a:srgbClr val="4ADE80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 </a:t>
              </a:r>
              <a:r>
                <a:rPr lang="en-US" sz="1100" b="0" dirty="0" err="1">
                  <a:solidFill>
                    <a:srgbClr val="4ADE80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среда</a:t>
              </a:r>
              <a:endParaRPr sz="1100" b="0" dirty="0">
                <a:solidFill>
                  <a:srgbClr val="4ADE80"/>
                </a:solidFill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0"/>
          <p:cNvGrpSpPr/>
          <p:nvPr/>
        </p:nvGrpSpPr>
        <p:grpSpPr>
          <a:xfrm>
            <a:off x="-1428750" y="-1905000"/>
            <a:ext cx="15525750" cy="10191750"/>
            <a:chOff x="-1428750" y="-1905000"/>
            <a:chExt cx="15525750" cy="10191750"/>
          </a:xfrm>
        </p:grpSpPr>
        <p:sp>
          <p:nvSpPr>
            <p:cNvPr id="201" name="Google Shape;201;p20"/>
            <p:cNvSpPr/>
            <p:nvPr/>
          </p:nvSpPr>
          <p:spPr>
            <a:xfrm>
              <a:off x="8382000" y="-1905000"/>
              <a:ext cx="5715000" cy="5715000"/>
            </a:xfrm>
            <a:prstGeom prst="ellipse">
              <a:avLst/>
            </a:prstGeom>
            <a:solidFill>
              <a:srgbClr val="38BD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-1428750" y="3524250"/>
              <a:ext cx="4762500" cy="4762500"/>
            </a:xfrm>
            <a:prstGeom prst="ellipse">
              <a:avLst/>
            </a:prstGeom>
            <a:solidFill>
              <a:srgbClr val="818CF8">
                <a:alpha val="5000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20"/>
          <p:cNvSpPr txBox="1"/>
          <p:nvPr/>
        </p:nvSpPr>
        <p:spPr>
          <a:xfrm>
            <a:off x="476250" y="381000"/>
            <a:ext cx="11239500" cy="5541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Математика Эффективности</a:t>
            </a:r>
            <a:endParaRPr sz="3600" b="0" i="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grpSp>
        <p:nvGrpSpPr>
          <p:cNvPr id="204" name="Google Shape;204;p20"/>
          <p:cNvGrpSpPr/>
          <p:nvPr/>
        </p:nvGrpSpPr>
        <p:grpSpPr>
          <a:xfrm>
            <a:off x="476250" y="1524000"/>
            <a:ext cx="4286400" cy="3810000"/>
            <a:chOff x="476250" y="1524000"/>
            <a:chExt cx="4286400" cy="3810000"/>
          </a:xfrm>
        </p:grpSpPr>
        <p:sp>
          <p:nvSpPr>
            <p:cNvPr id="205" name="Google Shape;205;p20"/>
            <p:cNvSpPr/>
            <p:nvPr/>
          </p:nvSpPr>
          <p:spPr>
            <a:xfrm>
              <a:off x="476250" y="1524000"/>
              <a:ext cx="4286400" cy="3810000"/>
            </a:xfrm>
            <a:prstGeom prst="roundRect">
              <a:avLst>
                <a:gd name="adj" fmla="val 6000"/>
              </a:avLst>
            </a:prstGeom>
            <a:solidFill>
              <a:srgbClr val="1E293B"/>
            </a:solidFill>
            <a:ln w="9525" cap="flat" cmpd="sng">
              <a:solidFill>
                <a:srgbClr val="3341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 txBox="1"/>
            <p:nvPr/>
          </p:nvSpPr>
          <p:spPr>
            <a:xfrm>
              <a:off x="476250" y="1524000"/>
              <a:ext cx="4286400" cy="38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0" tIns="381000" rIns="381000" bIns="381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0" b="0">
                  <a:solidFill>
                    <a:srgbClr val="4ADE80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15x</a:t>
              </a:r>
              <a:endParaRPr sz="12000" b="0">
                <a:solidFill>
                  <a:srgbClr val="4ADE80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  <a:p>
              <a:pPr marL="0" lvl="0" indent="0" algn="ctr" rtl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US" sz="2400" b="0">
                  <a:solidFill>
                    <a:srgbClr val="F8FAFC"/>
                  </a:solidFill>
                  <a:latin typeface="Inter"/>
                  <a:ea typeface="Inter"/>
                  <a:cs typeface="Inter"/>
                  <a:sym typeface="Inter"/>
                </a:rPr>
                <a:t>Ускорение процесса</a:t>
              </a:r>
              <a:endParaRPr sz="2400" b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07" name="Google Shape;207;p20"/>
          <p:cNvGrpSpPr/>
          <p:nvPr/>
        </p:nvGrpSpPr>
        <p:grpSpPr>
          <a:xfrm>
            <a:off x="5238750" y="1524000"/>
            <a:ext cx="6477000" cy="1714500"/>
            <a:chOff x="5238750" y="1524000"/>
            <a:chExt cx="6477000" cy="1714500"/>
          </a:xfrm>
        </p:grpSpPr>
        <p:sp>
          <p:nvSpPr>
            <p:cNvPr id="208" name="Google Shape;208;p20"/>
            <p:cNvSpPr/>
            <p:nvPr/>
          </p:nvSpPr>
          <p:spPr>
            <a:xfrm>
              <a:off x="5238750" y="1524000"/>
              <a:ext cx="6477000" cy="1714500"/>
            </a:xfrm>
            <a:prstGeom prst="roundRect">
              <a:avLst>
                <a:gd name="adj" fmla="val 13333"/>
              </a:avLst>
            </a:prstGeom>
            <a:solidFill>
              <a:srgbClr val="1E293B">
                <a:alpha val="50000"/>
              </a:srgbClr>
            </a:solidFill>
            <a:ln w="19050" cap="flat" cmpd="sng">
              <a:solidFill>
                <a:srgbClr val="818C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9" name="Google Shape;209;p20"/>
            <p:cNvPicPr preferRelativeResize="0"/>
            <p:nvPr/>
          </p:nvPicPr>
          <p:blipFill rotWithShape="1">
            <a:blip r:embed="rId4">
              <a:alphaModFix/>
            </a:blip>
            <a:srcRect l="60" r="50"/>
            <a:stretch/>
          </p:blipFill>
          <p:spPr>
            <a:xfrm>
              <a:off x="6034088" y="2000250"/>
              <a:ext cx="4886400" cy="762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0" name="Google Shape;210;p20"/>
          <p:cNvGrpSpPr/>
          <p:nvPr/>
        </p:nvGrpSpPr>
        <p:grpSpPr>
          <a:xfrm>
            <a:off x="5238750" y="3429000"/>
            <a:ext cx="6477000" cy="1905000"/>
            <a:chOff x="5238750" y="3429000"/>
            <a:chExt cx="6477000" cy="1905000"/>
          </a:xfrm>
        </p:grpSpPr>
        <p:sp>
          <p:nvSpPr>
            <p:cNvPr id="211" name="Google Shape;211;p20"/>
            <p:cNvSpPr/>
            <p:nvPr/>
          </p:nvSpPr>
          <p:spPr>
            <a:xfrm>
              <a:off x="5238750" y="3429000"/>
              <a:ext cx="6477000" cy="1905000"/>
            </a:xfrm>
            <a:prstGeom prst="roundRect">
              <a:avLst>
                <a:gd name="adj" fmla="val 12000"/>
              </a:avLst>
            </a:prstGeom>
            <a:solidFill>
              <a:srgbClr val="1E293B"/>
            </a:solidFill>
            <a:ln w="9525" cap="flat" cmpd="sng">
              <a:solidFill>
                <a:srgbClr val="3341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 txBox="1"/>
            <p:nvPr/>
          </p:nvSpPr>
          <p:spPr>
            <a:xfrm>
              <a:off x="5619750" y="3429000"/>
              <a:ext cx="5715000" cy="19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Где </a:t>
              </a:r>
              <a:r>
                <a:rPr lang="en-US" sz="16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N</a:t>
              </a:r>
              <a:r>
                <a:rPr lang="en-US" sz="160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— количество изучаемых слов.</a:t>
              </a:r>
              <a:endParaRPr sz="16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Вместо 180 секунд на карточку (tmanual) вы тратите </a:t>
              </a:r>
              <a:r>
                <a:rPr lang="en-US" sz="1600" b="1">
                  <a:solidFill>
                    <a:srgbClr val="4ADE80"/>
                  </a:solidFill>
                  <a:latin typeface="Inter"/>
                  <a:ea typeface="Inter"/>
                  <a:cs typeface="Inter"/>
                  <a:sym typeface="Inter"/>
                </a:rPr>
                <a:t>~10 секунд</a:t>
              </a:r>
              <a:r>
                <a:rPr lang="en-US" sz="1600">
                  <a:solidFill>
                    <a:srgbClr val="CBD5E1"/>
                  </a:solidFill>
                  <a:latin typeface="Inter"/>
                  <a:ea typeface="Inter"/>
                  <a:cs typeface="Inter"/>
                  <a:sym typeface="Inter"/>
                </a:rPr>
                <a:t> (tai).</a:t>
              </a:r>
              <a:endParaRPr sz="1600">
                <a:solidFill>
                  <a:srgbClr val="CBD5E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1600" b="0">
                  <a:solidFill>
                    <a:srgbClr val="F8FAFC"/>
                  </a:solidFill>
                  <a:latin typeface="Inter SemiBold"/>
                  <a:ea typeface="Inter SemiBold"/>
                  <a:cs typeface="Inter SemiBold"/>
                  <a:sym typeface="Inter SemiBold"/>
                </a:rPr>
                <a:t>Экономия составляет десятки часов чистого времени в год!</a:t>
              </a:r>
              <a:endParaRPr sz="1600" b="0">
                <a:solidFill>
                  <a:srgbClr val="F8FAFC"/>
                </a:solidFill>
                <a:latin typeface="Inter SemiBold"/>
                <a:ea typeface="Inter SemiBold"/>
                <a:cs typeface="Inter SemiBold"/>
                <a:sym typeface="Inter SemiBold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imer-ankigeen_DVSWm0Vb">
            <a:hlinkClick r:id="" action="ppaction://media"/>
            <a:extLst>
              <a:ext uri="{FF2B5EF4-FFF2-40B4-BE49-F238E27FC236}">
                <a16:creationId xmlns:a16="http://schemas.microsoft.com/office/drawing/2014/main" id="{684EAF0D-A358-D7D5-3C8B-AA43BAD88B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7836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480</Words>
  <Application>Microsoft Office PowerPoint</Application>
  <PresentationFormat>Widescreen</PresentationFormat>
  <Paragraphs>81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Inter</vt:lpstr>
      <vt:lpstr>Material Icons</vt:lpstr>
      <vt:lpstr>Arial</vt:lpstr>
      <vt:lpstr>Calibri</vt:lpstr>
      <vt:lpstr>Inter ExtraBold</vt:lpstr>
      <vt:lpstr>Inter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Юдин Данил Николаевич</cp:lastModifiedBy>
  <cp:revision>9</cp:revision>
  <dcterms:modified xsi:type="dcterms:W3CDTF">2026-06-03T12:28:50Z</dcterms:modified>
</cp:coreProperties>
</file>